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88" r:id="rId21"/>
    <p:sldId id="278" r:id="rId22"/>
    <p:sldId id="277" r:id="rId23"/>
    <p:sldId id="279" r:id="rId24"/>
    <p:sldId id="280" r:id="rId25"/>
    <p:sldId id="281" r:id="rId26"/>
    <p:sldId id="282" r:id="rId27"/>
    <p:sldId id="283" r:id="rId28"/>
    <p:sldId id="284" r:id="rId29"/>
    <p:sldId id="285" r:id="rId30"/>
    <p:sldId id="286" r:id="rId31"/>
    <p:sldId id="287" r:id="rId32"/>
    <p:sldId id="289" r:id="rId33"/>
    <p:sldId id="290" r:id="rId34"/>
    <p:sldId id="291" r:id="rId35"/>
    <p:sldId id="293" r:id="rId36"/>
    <p:sldId id="294" r:id="rId37"/>
    <p:sldId id="295" r:id="rId38"/>
    <p:sldId id="296" r:id="rId39"/>
    <p:sldId id="297" r:id="rId40"/>
    <p:sldId id="292" r:id="rId41"/>
    <p:sldId id="299" r:id="rId42"/>
    <p:sldId id="300" r:id="rId43"/>
    <p:sldId id="301" r:id="rId44"/>
    <p:sldId id="303" r:id="rId45"/>
    <p:sldId id="304" r:id="rId46"/>
    <p:sldId id="305" r:id="rId47"/>
    <p:sldId id="306" r:id="rId48"/>
    <p:sldId id="307" r:id="rId49"/>
    <p:sldId id="308" r:id="rId50"/>
    <p:sldId id="309" r:id="rId51"/>
    <p:sldId id="310" r:id="rId52"/>
    <p:sldId id="311" r:id="rId53"/>
    <p:sldId id="313" r:id="rId54"/>
    <p:sldId id="312" r:id="rId55"/>
    <p:sldId id="314" r:id="rId56"/>
    <p:sldId id="315" r:id="rId57"/>
    <p:sldId id="317" r:id="rId58"/>
    <p:sldId id="318" r:id="rId59"/>
    <p:sldId id="319" r:id="rId60"/>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26412-DB66-AF41-BC96-0F9F8F04417B}" v="1637" dt="2021-09-01T19:59:10.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varScale="1">
        <p:scale>
          <a:sx n="79" d="100"/>
          <a:sy n="79" d="100"/>
        </p:scale>
        <p:origin x="82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01/04/2022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30.svg"/><Relationship Id="rId4" Type="http://schemas.openxmlformats.org/officeDocument/2006/relationships/image" Target="../media/image23.sv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2.svg"/><Relationship Id="rId4" Type="http://schemas.openxmlformats.org/officeDocument/2006/relationships/image" Target="../media/image35.sv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5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a:t>
            </a:r>
            <a:r>
              <a:rPr lang="en-US" sz="4800" dirty="0"/>
              <a:t>8</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92500"/>
          </a:bodyPr>
          <a:lstStyle/>
          <a:p>
            <a:pPr algn="l"/>
            <a:r>
              <a:rPr lang="en-US" sz="4800" i="1" dirty="0"/>
              <a:t>Computer Logic</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6C5A7DA5-6B7F-A54B-A9A9-92BCF85D74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912343"/>
            <a:ext cx="5033313" cy="5033313"/>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BCB7-E308-ED4D-8C98-6BEADE4A351A}"/>
              </a:ext>
            </a:extLst>
          </p:cNvPr>
          <p:cNvSpPr>
            <a:spLocks noGrp="1"/>
          </p:cNvSpPr>
          <p:nvPr>
            <p:ph type="title"/>
          </p:nvPr>
        </p:nvSpPr>
        <p:spPr/>
        <p:txBody>
          <a:bodyPr/>
          <a:lstStyle/>
          <a:p>
            <a:r>
              <a:rPr lang="en-TW" dirty="0"/>
              <a:t>Example 8-1-2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D02A1-8773-F743-AEF2-6045B9506EE4}"/>
                  </a:ext>
                </a:extLst>
              </p:cNvPr>
              <p:cNvSpPr>
                <a:spLocks noGrp="1"/>
              </p:cNvSpPr>
              <p:nvPr>
                <p:ph idx="1"/>
              </p:nvPr>
            </p:nvSpPr>
            <p:spPr/>
            <p:txBody>
              <a:bodyPr>
                <a:normAutofit/>
              </a:bodyPr>
              <a:lstStyle/>
              <a:p>
                <a:pPr marL="0" indent="0">
                  <a:buNone/>
                </a:pPr>
                <a:r>
                  <a:rPr lang="en-TW" dirty="0"/>
                  <a:t>Prove that</a:t>
                </a:r>
              </a:p>
              <a:p>
                <a:pPr marL="0" indent="0" algn="ctr">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r>
                        <a:rPr lang="en-US" altLang="zh-TW" i="1">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rPr>
                        <m:t>𝑦</m:t>
                      </m:r>
                    </m:oMath>
                  </m:oMathPara>
                </a14:m>
                <a:endParaRPr lang="en-TW" dirty="0"/>
              </a:p>
              <a:p>
                <a:pPr marL="0" indent="0">
                  <a:buNone/>
                </a:pPr>
                <a:r>
                  <a:rPr lang="en-TW" dirty="0"/>
                  <a:t>holds in boolean algebra by using the definition.</a:t>
                </a:r>
              </a:p>
            </p:txBody>
          </p:sp>
        </mc:Choice>
        <mc:Fallback xmlns="">
          <p:sp>
            <p:nvSpPr>
              <p:cNvPr id="3" name="Content Placeholder 2">
                <a:extLst>
                  <a:ext uri="{FF2B5EF4-FFF2-40B4-BE49-F238E27FC236}">
                    <a16:creationId xmlns:a16="http://schemas.microsoft.com/office/drawing/2014/main" id="{52ED02A1-8773-F743-AEF2-6045B9506EE4}"/>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62230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9897-32F5-4944-BC29-5982A40D1E18}"/>
              </a:ext>
            </a:extLst>
          </p:cNvPr>
          <p:cNvSpPr>
            <a:spLocks noGrp="1"/>
          </p:cNvSpPr>
          <p:nvPr>
            <p:ph type="title"/>
          </p:nvPr>
        </p:nvSpPr>
        <p:spPr/>
        <p:txBody>
          <a:bodyPr/>
          <a:lstStyle/>
          <a:p>
            <a:r>
              <a:rPr lang="en-TW" dirty="0"/>
              <a:t>The Uniqueness of the Complement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40440-CFB8-7C4D-A010-DFE8D2F9FA87}"/>
                  </a:ext>
                </a:extLst>
              </p:cNvPr>
              <p:cNvSpPr>
                <a:spLocks noGrp="1"/>
              </p:cNvSpPr>
              <p:nvPr>
                <p:ph idx="1"/>
              </p:nvPr>
            </p:nvSpPr>
            <p:spPr/>
            <p:txBody>
              <a:bodyPr/>
              <a:lstStyle/>
              <a:p>
                <a:pPr marL="0" indent="0">
                  <a:buNone/>
                </a:pPr>
                <a:r>
                  <a:rPr lang="en-TW" dirty="0"/>
                  <a:t>For </a:t>
                </a:r>
                <a14:m>
                  <m:oMath xmlns:m="http://schemas.openxmlformats.org/officeDocument/2006/math">
                    <m:r>
                      <a:rPr lang="en-US" altLang="zh-TW" i="1">
                        <a:latin typeface="Cambria Math" panose="02040503050406030204" pitchFamily="18" charset="0"/>
                      </a:rPr>
                      <m:t>𝑥</m:t>
                    </m:r>
                  </m:oMath>
                </a14:m>
                <a:r>
                  <a:rPr lang="en-TW" dirty="0"/>
                  <a:t> is an element of a Boolean Algebra B, the element </a:t>
                </a:r>
                <a14:m>
                  <m:oMath xmlns:m="http://schemas.openxmlformats.org/officeDocument/2006/math">
                    <m:r>
                      <a:rPr lang="en-US" altLang="zh-TW" i="1">
                        <a:latin typeface="Cambria Math" panose="02040503050406030204" pitchFamily="18" charset="0"/>
                      </a:rPr>
                      <m:t>𝑥</m:t>
                    </m:r>
                  </m:oMath>
                </a14:m>
                <a:r>
                  <a:rPr lang="en-TW" dirty="0"/>
                  <a:t>’ is called the complement of </a:t>
                </a:r>
                <a14:m>
                  <m:oMath xmlns:m="http://schemas.openxmlformats.org/officeDocument/2006/math">
                    <m:r>
                      <a:rPr lang="en-US" altLang="zh-TW" i="1">
                        <a:latin typeface="Cambria Math" panose="02040503050406030204" pitchFamily="18" charset="0"/>
                      </a:rPr>
                      <m:t>𝑥</m:t>
                    </m:r>
                  </m:oMath>
                </a14:m>
                <a:r>
                  <a:rPr lang="en-TW" dirty="0"/>
                  <a:t> (the term is from the set theory). The complement of </a:t>
                </a:r>
                <a14:m>
                  <m:oMath xmlns:m="http://schemas.openxmlformats.org/officeDocument/2006/math">
                    <m:r>
                      <a:rPr lang="en-US" altLang="zh-TW" i="1">
                        <a:latin typeface="Cambria Math" panose="02040503050406030204" pitchFamily="18" charset="0"/>
                      </a:rPr>
                      <m:t>𝑥</m:t>
                    </m:r>
                  </m:oMath>
                </a14:m>
                <a:r>
                  <a:rPr lang="en-TW" dirty="0"/>
                  <a:t> satisties</a:t>
                </a:r>
              </a:p>
              <a:p>
                <a:pPr marL="0" indent="0" algn="ctr">
                  <a:buNone/>
                </a:pPr>
                <a14:m>
                  <m:oMath xmlns:m="http://schemas.openxmlformats.org/officeDocument/2006/math">
                    <m:r>
                      <a:rPr lang="en-US" altLang="zh-TW" i="1">
                        <a:latin typeface="Cambria Math" panose="02040503050406030204" pitchFamily="18" charset="0"/>
                      </a:rPr>
                      <m:t>𝑥</m:t>
                    </m:r>
                  </m:oMath>
                </a14:m>
                <a:r>
                  <a:rPr lang="en-TW" dirty="0"/>
                  <a:t> + </a:t>
                </a:r>
                <a14:m>
                  <m:oMath xmlns:m="http://schemas.openxmlformats.org/officeDocument/2006/math">
                    <m:r>
                      <a:rPr lang="en-US" altLang="zh-TW" i="1">
                        <a:latin typeface="Cambria Math" panose="02040503050406030204" pitchFamily="18" charset="0"/>
                      </a:rPr>
                      <m:t>𝑥</m:t>
                    </m:r>
                  </m:oMath>
                </a14:m>
                <a:r>
                  <a:rPr lang="en-TW" dirty="0"/>
                  <a:t>’ = 1 and </a:t>
                </a:r>
                <a14:m>
                  <m:oMath xmlns:m="http://schemas.openxmlformats.org/officeDocument/2006/math">
                    <m:r>
                      <a:rPr lang="en-US" altLang="zh-TW" i="1">
                        <a:latin typeface="Cambria Math" panose="02040503050406030204" pitchFamily="18" charset="0"/>
                      </a:rPr>
                      <m:t>𝑥</m:t>
                    </m:r>
                  </m:oMath>
                </a14:m>
                <a:r>
                  <a:rPr lang="en-TW" dirty="0"/>
                  <a:t> </a:t>
                </a:r>
                <a14:m>
                  <m:oMath xmlns:m="http://schemas.openxmlformats.org/officeDocument/2006/math">
                    <m:r>
                      <m:rPr>
                        <m:nor/>
                      </m:rPr>
                      <a:rPr lang="en-US" altLang="zh-TW" dirty="0"/>
                      <m:t>·</m:t>
                    </m:r>
                  </m:oMath>
                </a14:m>
                <a:r>
                  <a:rPr lang="en-TW"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TW" dirty="0"/>
                  <a:t> = 0</a:t>
                </a:r>
              </a:p>
              <a:p>
                <a:pPr marL="0" indent="0">
                  <a:buNone/>
                </a:pPr>
                <a:r>
                  <a:rPr lang="en-TW" dirty="0"/>
                  <a:t>Also, the </a:t>
                </a:r>
                <a14:m>
                  <m:oMath xmlns:m="http://schemas.openxmlformats.org/officeDocument/2006/math">
                    <m:r>
                      <a:rPr lang="en-US" altLang="zh-TW" i="1">
                        <a:latin typeface="Cambria Math" panose="02040503050406030204" pitchFamily="18" charset="0"/>
                      </a:rPr>
                      <m:t>𝑥</m:t>
                    </m:r>
                  </m:oMath>
                </a14:m>
                <a:r>
                  <a:rPr lang="en-TW" dirty="0"/>
                  <a:t>’ is the unique element with these 2 properties. (Which means no other element in B would satistfies </a:t>
                </a:r>
                <a:r>
                  <a:rPr lang="en-US" dirty="0"/>
                  <a:t>both</a:t>
                </a:r>
                <a:r>
                  <a:rPr lang="en-TW" dirty="0"/>
                  <a:t> 2 properties at the same time. </a:t>
                </a:r>
                <a:r>
                  <a:rPr lang="en-US" dirty="0"/>
                  <a:t>I</a:t>
                </a:r>
                <a:r>
                  <a:rPr lang="en-TW" dirty="0"/>
                  <a:t>f we find an element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 that satisfies both properties, then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must equal to </a:t>
                </a:r>
                <a14:m>
                  <m:oMath xmlns:m="http://schemas.openxmlformats.org/officeDocument/2006/math">
                    <m:r>
                      <a:rPr lang="en-US" altLang="zh-TW" i="1">
                        <a:latin typeface="Cambria Math" panose="02040503050406030204" pitchFamily="18" charset="0"/>
                      </a:rPr>
                      <m:t>𝑥</m:t>
                    </m:r>
                  </m:oMath>
                </a14:m>
                <a:r>
                  <a:rPr lang="en-TW" dirty="0"/>
                  <a:t>’.)</a:t>
                </a:r>
              </a:p>
              <a:p>
                <a:pPr marL="0" indent="0">
                  <a:buNone/>
                </a:pPr>
                <a:r>
                  <a:rPr lang="en-TW" dirty="0"/>
                  <a:t>To prove that </a:t>
                </a:r>
                <a14:m>
                  <m:oMath xmlns:m="http://schemas.openxmlformats.org/officeDocument/2006/math">
                    <m:r>
                      <a:rPr lang="en-US" altLang="zh-TW" i="1">
                        <a:latin typeface="Cambria Math" panose="02040503050406030204" pitchFamily="18" charset="0"/>
                      </a:rPr>
                      <m:t>𝑥</m:t>
                    </m:r>
                  </m:oMath>
                </a14:m>
                <a:r>
                  <a:rPr lang="en-TW" dirty="0"/>
                  <a:t>’ is unique, we assume that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is an element in B with properties </a:t>
                </a:r>
                <a14:m>
                  <m:oMath xmlns:m="http://schemas.openxmlformats.org/officeDocument/2006/math">
                    <m:r>
                      <a:rPr lang="en-US" altLang="zh-TW" i="1">
                        <a:latin typeface="Cambria Math" panose="02040503050406030204" pitchFamily="18" charset="0"/>
                      </a:rPr>
                      <m:t>𝑥</m:t>
                    </m:r>
                  </m:oMath>
                </a14:m>
                <a:r>
                  <a:rPr lang="en-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 1 and </a:t>
                </a:r>
                <a14:m>
                  <m:oMath xmlns:m="http://schemas.openxmlformats.org/officeDocument/2006/math">
                    <m:r>
                      <a:rPr lang="en-US" altLang="zh-TW" i="1">
                        <a:latin typeface="Cambria Math" panose="02040503050406030204" pitchFamily="18" charset="0"/>
                      </a:rPr>
                      <m:t>𝑥</m:t>
                    </m:r>
                  </m:oMath>
                </a14:m>
                <a:r>
                  <a:rPr lang="en-TW" dirty="0"/>
                  <a:t> </a:t>
                </a:r>
                <a14:m>
                  <m:oMath xmlns:m="http://schemas.openxmlformats.org/officeDocument/2006/math">
                    <m:sSub>
                      <m:sSubPr>
                        <m:ctrlPr>
                          <a:rPr lang="en-TW" i="1">
                            <a:latin typeface="Cambria Math" panose="02040503050406030204" pitchFamily="18" charset="0"/>
                          </a:rPr>
                        </m:ctrlPr>
                      </m:sSubPr>
                      <m:e>
                        <m:r>
                          <m:rPr>
                            <m:nor/>
                          </m:rPr>
                          <a:rPr lang="en-US" altLang="zh-TW" dirty="0"/>
                          <m:t>·</m:t>
                        </m:r>
                        <m:r>
                          <a:rPr lang="en-US" altLang="zh-TW" b="0" i="1" dirty="0"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 0.</a:t>
                </a:r>
              </a:p>
            </p:txBody>
          </p:sp>
        </mc:Choice>
        <mc:Fallback xmlns="">
          <p:sp>
            <p:nvSpPr>
              <p:cNvPr id="3" name="Content Placeholder 2">
                <a:extLst>
                  <a:ext uri="{FF2B5EF4-FFF2-40B4-BE49-F238E27FC236}">
                    <a16:creationId xmlns:a16="http://schemas.microsoft.com/office/drawing/2014/main" id="{B0040440-CFB8-7C4D-A010-DFE8D2F9FA87}"/>
                  </a:ext>
                </a:extLst>
              </p:cNvPr>
              <p:cNvSpPr>
                <a:spLocks noGrp="1" noRot="1" noChangeAspect="1" noMove="1" noResize="1" noEditPoints="1" noAdjustHandles="1" noChangeArrowheads="1" noChangeShapeType="1" noTextEdit="1"/>
              </p:cNvSpPr>
              <p:nvPr>
                <p:ph idx="1"/>
              </p:nvPr>
            </p:nvSpPr>
            <p:spPr>
              <a:blipFill>
                <a:blip r:embed="rId2"/>
                <a:stretch>
                  <a:fillRect l="-1206" t="-2326" r="-1086" b="-2907"/>
                </a:stretch>
              </a:blipFill>
            </p:spPr>
            <p:txBody>
              <a:bodyPr/>
              <a:lstStyle/>
              <a:p>
                <a:r>
                  <a:rPr lang="en-TW">
                    <a:noFill/>
                  </a:rPr>
                  <a:t> </a:t>
                </a:r>
              </a:p>
            </p:txBody>
          </p:sp>
        </mc:Fallback>
      </mc:AlternateContent>
    </p:spTree>
    <p:extLst>
      <p:ext uri="{BB962C8B-B14F-4D97-AF65-F5344CB8AC3E}">
        <p14:creationId xmlns:p14="http://schemas.microsoft.com/office/powerpoint/2010/main" val="62383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220F-7C15-954D-AD23-791B7B7CCDB1}"/>
              </a:ext>
            </a:extLst>
          </p:cNvPr>
          <p:cNvSpPr>
            <a:spLocks noGrp="1"/>
          </p:cNvSpPr>
          <p:nvPr>
            <p:ph type="title"/>
          </p:nvPr>
        </p:nvSpPr>
        <p:spPr/>
        <p:txBody>
          <a:bodyPr/>
          <a:lstStyle/>
          <a:p>
            <a:r>
              <a:rPr lang="en-TW" dirty="0"/>
              <a:t>The Uniqueness of the Complement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D24C8B-AD41-C547-B114-C61DB9D48E6D}"/>
                  </a:ext>
                </a:extLst>
              </p:cNvPr>
              <p:cNvSpPr>
                <a:spLocks noGrp="1"/>
              </p:cNvSpPr>
              <p:nvPr>
                <p:ph idx="1"/>
              </p:nvPr>
            </p:nvSpPr>
            <p:spPr/>
            <p:txBody>
              <a:bodyPr/>
              <a:lstStyle/>
              <a:p>
                <a:pPr marL="0" indent="0">
                  <a:buNone/>
                </a:pPr>
                <a:r>
                  <a:rPr lang="en-TW" dirty="0"/>
                  <a:t>Then, </a:t>
                </a:r>
              </a:p>
              <a:p>
                <a:pPr marL="0" indent="0" algn="ctr">
                  <a:buNone/>
                </a:pP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b="0" i="0" smtClean="0">
                        <a:latin typeface="Cambria Math" panose="02040503050406030204" pitchFamily="18" charset="0"/>
                      </a:rPr>
                      <m:t> </m:t>
                    </m:r>
                    <m:r>
                      <m:rPr>
                        <m:nor/>
                      </m:rPr>
                      <a:rPr lang="en-US" altLang="zh-TW" dirty="0"/>
                      <m:t>·</m:t>
                    </m:r>
                  </m:oMath>
                </a14:m>
                <a:r>
                  <a:rPr lang="en-TW" dirty="0"/>
                  <a:t> 1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oMath>
                </a14:m>
                <a:r>
                  <a:rPr lang="en-TW" dirty="0"/>
                  <a:t> </a:t>
                </a:r>
                <a14:m>
                  <m:oMath xmlns:m="http://schemas.openxmlformats.org/officeDocument/2006/math">
                    <m:r>
                      <a:rPr lang="en-US" altLang="zh-TW" b="0" i="0" smtClean="0">
                        <a:latin typeface="Cambria Math" panose="02040503050406030204" pitchFamily="18" charset="0"/>
                      </a:rPr>
                      <m:t>(</m:t>
                    </m:r>
                    <m:r>
                      <a:rPr lang="en-US" altLang="zh-TW" i="1">
                        <a:latin typeface="Cambria Math" panose="02040503050406030204" pitchFamily="18" charset="0"/>
                      </a:rPr>
                      <m:t>𝑥</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oMath>
                </a14:m>
                <a:r>
                  <a:rPr lang="en-TW" dirty="0"/>
                  <a:t> = </a:t>
                </a:r>
                <a14:m>
                  <m:oMath xmlns:m="http://schemas.openxmlformats.org/officeDocument/2006/math">
                    <m:d>
                      <m:dPr>
                        <m:ctrlPr>
                          <a:rPr lang="en-US" altLang="zh-TW" i="1">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𝑥</m:t>
                        </m:r>
                      </m:e>
                    </m:d>
                    <m:r>
                      <a:rPr lang="en-US" altLang="zh-TW" b="0" i="1" smtClean="0">
                        <a:latin typeface="Cambria Math" panose="02040503050406030204" pitchFamily="18" charset="0"/>
                      </a:rPr>
                      <m:t>+</m:t>
                    </m:r>
                  </m:oMath>
                </a14:m>
                <a:r>
                  <a:rPr lang="en-US" altLang="zh-TW" dirty="0"/>
                  <a:t> </a:t>
                </a:r>
                <a14:m>
                  <m:oMath xmlns:m="http://schemas.openxmlformats.org/officeDocument/2006/math">
                    <m:d>
                      <m:dPr>
                        <m:ctrlPr>
                          <a:rPr lang="en-US" altLang="zh-TW" i="1">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𝑥</m:t>
                        </m:r>
                        <m:r>
                          <a:rPr lang="en-US" altLang="zh-TW" b="0" i="1" smtClean="0">
                            <a:latin typeface="Cambria Math" panose="02040503050406030204" pitchFamily="18" charset="0"/>
                          </a:rPr>
                          <m:t>′</m:t>
                        </m:r>
                      </m:e>
                    </m:d>
                    <m:r>
                      <a:rPr lang="en-US" altLang="zh-TW" b="0" i="1" smtClean="0">
                        <a:latin typeface="Cambria Math" panose="02040503050406030204" pitchFamily="18" charset="0"/>
                      </a:rPr>
                      <m:t>=0+</m:t>
                    </m:r>
                  </m:oMath>
                </a14:m>
                <a:r>
                  <a:rPr lang="en-TW" dirty="0"/>
                  <a:t> </a:t>
                </a:r>
                <a14:m>
                  <m:oMath xmlns:m="http://schemas.openxmlformats.org/officeDocument/2006/math">
                    <m:d>
                      <m:dPr>
                        <m:ctrlPr>
                          <a:rPr lang="en-US" altLang="zh-TW" i="1">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e>
                    </m:d>
                    <m:r>
                      <a:rPr lang="en-US" altLang="zh-TW" b="0" i="0" smtClean="0">
                        <a:latin typeface="Cambria Math" panose="02040503050406030204" pitchFamily="18" charset="0"/>
                      </a:rPr>
                      <m:t>=</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m:t>
                            </m:r>
                          </m:sup>
                        </m:sSup>
                        <m:r>
                          <m:rPr>
                            <m:nor/>
                          </m:rPr>
                          <a:rPr lang="en-US" altLang="zh-TW" b="0" i="0" smtClean="0">
                            <a:latin typeface="Cambria Math" panose="02040503050406030204" pitchFamily="18" charset="0"/>
                          </a:rPr>
                          <m:t> </m:t>
                        </m:r>
                        <m:r>
                          <m:rPr>
                            <m:nor/>
                          </m:rPr>
                          <a:rPr lang="en-US" altLang="zh-TW" dirty="0"/>
                          <m:t>·</m:t>
                        </m:r>
                        <m:r>
                          <a:rPr lang="en-US" altLang="zh-TW" i="1">
                            <a:latin typeface="Cambria Math" panose="02040503050406030204" pitchFamily="18" charset="0"/>
                          </a:rPr>
                          <m:t>𝑥</m:t>
                        </m:r>
                      </m:e>
                    </m:d>
                    <m:r>
                      <a:rPr lang="en-US" altLang="zh-TW" b="0" i="1" smtClean="0">
                        <a:latin typeface="Cambria Math" panose="02040503050406030204" pitchFamily="18" charset="0"/>
                      </a:rPr>
                      <m:t>+</m:t>
                    </m:r>
                    <m:d>
                      <m:dPr>
                        <m:ctrlPr>
                          <a:rPr lang="en-US" altLang="zh-TW" i="1">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r>
                      <m:rPr>
                        <m:nor/>
                      </m:rPr>
                      <a:rPr lang="en-US" altLang="zh-TW" dirty="0"/>
                      <m:t>·</m:t>
                    </m:r>
                    <m:r>
                      <a:rPr lang="en-US" altLang="zh-TW" b="0" i="1" dirty="0"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i="1">
                            <a:latin typeface="Cambria Math" panose="02040503050406030204" pitchFamily="18" charset="0"/>
                          </a:rPr>
                          <m:t>𝑥</m:t>
                        </m:r>
                        <m:r>
                          <m:rPr>
                            <m:nor/>
                          </m:rPr>
                          <a:rPr lang="en-TW" dirty="0"/>
                          <m:t> +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m:t>
                        </m:r>
                      </m:sup>
                    </m:sSup>
                  </m:oMath>
                </a14:m>
                <a:endParaRPr lang="en-US" altLang="zh-TW" b="0" dirty="0"/>
              </a:p>
              <a:p>
                <a:pPr marL="0" indent="0">
                  <a:buNone/>
                </a:pPr>
                <a:r>
                  <a:rPr lang="en-TW" dirty="0"/>
                  <a:t>Therefore, we know that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0" smtClean="0">
                        <a:latin typeface="Cambria Math" panose="02040503050406030204" pitchFamily="18" charset="0"/>
                      </a:rPr>
                      <m:t>=</m:t>
                    </m:r>
                    <m:r>
                      <a:rPr lang="en-US" altLang="zh-TW" i="1">
                        <a:latin typeface="Cambria Math" panose="02040503050406030204" pitchFamily="18" charset="0"/>
                      </a:rPr>
                      <m:t>𝑥</m:t>
                    </m:r>
                  </m:oMath>
                </a14:m>
                <a:r>
                  <a:rPr lang="en-TW" dirty="0"/>
                  <a:t>’.</a:t>
                </a:r>
              </a:p>
              <a:p>
                <a:pPr marL="0" indent="0">
                  <a:buNone/>
                </a:pPr>
                <a:r>
                  <a:rPr lang="en-TW" dirty="0"/>
                  <a:t>With this theorem known, we can now prove the De Morgan’s Law in Boolean Algebra. We can now proceed to prove:</a:t>
                </a:r>
              </a:p>
              <a:p>
                <a:pPr marL="514350" indent="-514350">
                  <a:buAutoNum type="arabicPeriod"/>
                </a:pP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oMath>
                </a14:m>
                <a:r>
                  <a:rPr lang="en-TW" dirty="0"/>
                  <a:t> (Double Negation)</a:t>
                </a:r>
              </a:p>
              <a:p>
                <a:pPr marL="514350" indent="-514350">
                  <a:buAutoNum type="arabicPeriod"/>
                </a:pP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m:rPr>
                        <m:nor/>
                      </m:rPr>
                      <a:rPr lang="en-US" altLang="zh-TW" dirty="0"/>
                      <m:t>·</m:t>
                    </m:r>
                    <m:r>
                      <m:rPr>
                        <m:nor/>
                      </m:rPr>
                      <a:rPr lang="en-US" altLang="zh-TW" b="0" i="0" dirty="0" smtClean="0"/>
                      <m:t> </m:t>
                    </m:r>
                    <m:sSup>
                      <m:sSupPr>
                        <m:ctrlPr>
                          <a:rPr lang="en-US" altLang="zh-TW" b="0" i="1" dirty="0" smtClean="0">
                            <a:latin typeface="Cambria Math" panose="02040503050406030204" pitchFamily="18" charset="0"/>
                          </a:rPr>
                        </m:ctrlPr>
                      </m:sSupPr>
                      <m:e>
                        <m:r>
                          <a:rPr lang="en-US" b="0" i="1" dirty="0" smtClean="0">
                            <a:latin typeface="Cambria Math" panose="02040503050406030204" pitchFamily="18" charset="0"/>
                          </a:rPr>
                          <m:t>𝑦</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oMath>
                </a14:m>
                <a:r>
                  <a:rPr lang="en-TW" dirty="0"/>
                  <a:t>and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m:rPr>
                                <m:nor/>
                              </m:rPr>
                              <a:rPr lang="en-US"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b="0" i="1" smtClean="0">
                                <a:latin typeface="Cambria Math" panose="02040503050406030204" pitchFamily="18" charset="0"/>
                              </a:rPr>
                              <m:t>𝑦</m:t>
                            </m:r>
                          </m:e>
                        </m:d>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TW" dirty="0"/>
                  <a:t> (De Morgan’s Law)</a:t>
                </a:r>
              </a:p>
            </p:txBody>
          </p:sp>
        </mc:Choice>
        <mc:Fallback xmlns="">
          <p:sp>
            <p:nvSpPr>
              <p:cNvPr id="3" name="Content Placeholder 2">
                <a:extLst>
                  <a:ext uri="{FF2B5EF4-FFF2-40B4-BE49-F238E27FC236}">
                    <a16:creationId xmlns:a16="http://schemas.microsoft.com/office/drawing/2014/main" id="{B9D24C8B-AD41-C547-B114-C61DB9D48E6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176421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F7D2-0FF2-D14B-B02F-46F9BFE925E6}"/>
              </a:ext>
            </a:extLst>
          </p:cNvPr>
          <p:cNvSpPr>
            <a:spLocks noGrp="1"/>
          </p:cNvSpPr>
          <p:nvPr>
            <p:ph type="title"/>
          </p:nvPr>
        </p:nvSpPr>
        <p:spPr/>
        <p:txBody>
          <a:bodyPr/>
          <a:lstStyle/>
          <a:p>
            <a:r>
              <a:rPr lang="en-TW" dirty="0"/>
              <a:t>Proof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99DB1E-0A9D-994A-95E5-B9F41AEE346D}"/>
                  </a:ext>
                </a:extLst>
              </p:cNvPr>
              <p:cNvSpPr>
                <a:spLocks noGrp="1"/>
              </p:cNvSpPr>
              <p:nvPr>
                <p:ph idx="1"/>
              </p:nvPr>
            </p:nvSpPr>
            <p:spPr>
              <a:xfrm>
                <a:off x="838200" y="1825624"/>
                <a:ext cx="10515600" cy="5032375"/>
              </a:xfrm>
            </p:spPr>
            <p:txBody>
              <a:bodyPr>
                <a:normAutofit/>
              </a:bodyPr>
              <a:lstStyle/>
              <a:p>
                <a:pPr marL="0" indent="0">
                  <a:buNone/>
                </a:pPr>
                <a:r>
                  <a:rPr lang="en-TW" dirty="0"/>
                  <a:t>Does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e>
                      <m:sup>
                        <m:r>
                          <a:rPr lang="en-US" i="1">
                            <a:latin typeface="Cambria Math" panose="02040503050406030204" pitchFamily="18" charset="0"/>
                          </a:rPr>
                          <m:t>′</m:t>
                        </m:r>
                      </m:sup>
                    </m:sSup>
                  </m:oMath>
                </a14:m>
                <a:r>
                  <a:rPr lang="en-TW" dirty="0"/>
                  <a:t> really equals to </a:t>
                </a:r>
                <a14:m>
                  <m:oMath xmlns:m="http://schemas.openxmlformats.org/officeDocument/2006/math">
                    <m:r>
                      <a:rPr lang="en-US" b="0" i="1" smtClean="0">
                        <a:latin typeface="Cambria Math" panose="02040503050406030204" pitchFamily="18" charset="0"/>
                      </a:rPr>
                      <m:t>𝑥</m:t>
                    </m:r>
                  </m:oMath>
                </a14:m>
                <a:r>
                  <a:rPr lang="en-TW" dirty="0"/>
                  <a:t> in boolean algebra? If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e>
                      <m:sup>
                        <m:r>
                          <a:rPr lang="en-US" i="1">
                            <a:latin typeface="Cambria Math" panose="02040503050406030204" pitchFamily="18" charset="0"/>
                          </a:rPr>
                          <m:t>′</m:t>
                        </m:r>
                      </m:sup>
                    </m:sSup>
                  </m:oMath>
                </a14:m>
                <a:r>
                  <a:rPr lang="en-TW" dirty="0"/>
                  <a:t> acts like the complement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TW" dirty="0"/>
                  <a:t>, then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m:t>
                        </m:r>
                      </m:sup>
                    </m:sSup>
                  </m:oMath>
                </a14:m>
                <a:r>
                  <a:rPr lang="en-TW" dirty="0"/>
                  <a:t> is </a:t>
                </a:r>
                <a14:m>
                  <m:oMath xmlns:m="http://schemas.openxmlformats.org/officeDocument/2006/math">
                    <m:r>
                      <a:rPr lang="en-US" b="0" i="1" smtClean="0">
                        <a:latin typeface="Cambria Math" panose="02040503050406030204" pitchFamily="18" charset="0"/>
                      </a:rPr>
                      <m:t>𝑥</m:t>
                    </m:r>
                  </m:oMath>
                </a14:m>
                <a:r>
                  <a:rPr lang="en-TW" dirty="0"/>
                  <a:t>. What element acts like the complement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TW" dirty="0"/>
                  <a:t>? According to the uniqueness of the complement, the complement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TW" dirty="0"/>
                  <a:t>, let’s call it k, must statisfies:</a:t>
                </a:r>
              </a:p>
              <a:p>
                <a:pPr marL="0" indent="0" algn="ctr">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TW" dirty="0"/>
                  <a:t> and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=0</m:t>
                    </m:r>
                  </m:oMath>
                </a14:m>
                <a:endParaRPr lang="en-TW" dirty="0"/>
              </a:p>
              <a:p>
                <a:pPr marL="0" indent="0">
                  <a:buNone/>
                </a:pPr>
                <a:r>
                  <a:rPr lang="en-TW" dirty="0"/>
                  <a:t>First, does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m:t>
                        </m:r>
                      </m:sup>
                    </m:sSup>
                  </m:oMath>
                </a14:m>
                <a:r>
                  <a:rPr lang="en-TW" dirty="0"/>
                  <a:t> equal to 1? According to the defintion 5, the + of element </a:t>
                </a:r>
                <a14:m>
                  <m:oMath xmlns:m="http://schemas.openxmlformats.org/officeDocument/2006/math">
                    <m:r>
                      <a:rPr lang="en-US" b="0" i="1" smtClean="0">
                        <a:latin typeface="Cambria Math" panose="02040503050406030204" pitchFamily="18" charset="0"/>
                      </a:rPr>
                      <m:t>𝑥</m:t>
                    </m:r>
                  </m:oMath>
                </a14:m>
                <a:r>
                  <a:rPr lang="en-TW" dirty="0"/>
                  <a:t> and the complement of </a:t>
                </a:r>
                <a14:m>
                  <m:oMath xmlns:m="http://schemas.openxmlformats.org/officeDocument/2006/math">
                    <m:r>
                      <a:rPr lang="en-US" b="0" i="1" smtClean="0">
                        <a:latin typeface="Cambria Math" panose="02040503050406030204" pitchFamily="18" charset="0"/>
                      </a:rPr>
                      <m:t>𝑥</m:t>
                    </m:r>
                  </m:oMath>
                </a14:m>
                <a:r>
                  <a:rPr lang="en-TW" dirty="0"/>
                  <a:t> is 1.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e>
                      <m:sup>
                        <m:r>
                          <a:rPr lang="en-US" i="1">
                            <a:latin typeface="Cambria Math" panose="02040503050406030204" pitchFamily="18" charset="0"/>
                          </a:rPr>
                          <m:t>′</m:t>
                        </m:r>
                      </m:sup>
                    </m:sSup>
                  </m:oMath>
                </a14:m>
                <a:r>
                  <a:rPr lang="en-TW" dirty="0"/>
                  <a:t> = 1.</a:t>
                </a:r>
              </a:p>
              <a:p>
                <a:pPr marL="0" indent="0">
                  <a:buNone/>
                </a:pPr>
                <a:r>
                  <a:rPr lang="en-TW" dirty="0"/>
                  <a:t>Second, does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TW" dirty="0"/>
                  <a:t> </a:t>
                </a:r>
                <a14:m>
                  <m:oMath xmlns:m="http://schemas.openxmlformats.org/officeDocument/2006/math">
                    <m:r>
                      <m:rPr>
                        <m:nor/>
                      </m:rPr>
                      <a:rPr lang="en-US" altLang="zh-TW" dirty="0"/>
                      <m:t>·</m:t>
                    </m:r>
                  </m:oMath>
                </a14:m>
                <a:r>
                  <a:rPr lang="en-TW" dirty="0"/>
                  <a:t>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TW" dirty="0"/>
                  <a:t> equal to 0? According to the defintion 5, the </a:t>
                </a:r>
                <a14:m>
                  <m:oMath xmlns:m="http://schemas.openxmlformats.org/officeDocument/2006/math">
                    <m:r>
                      <m:rPr>
                        <m:nor/>
                      </m:rPr>
                      <a:rPr lang="en-US" altLang="zh-TW" dirty="0"/>
                      <m:t>·</m:t>
                    </m:r>
                  </m:oMath>
                </a14:m>
                <a:r>
                  <a:rPr lang="en-TW" dirty="0"/>
                  <a:t> of element </a:t>
                </a:r>
                <a14:m>
                  <m:oMath xmlns:m="http://schemas.openxmlformats.org/officeDocument/2006/math">
                    <m:r>
                      <a:rPr lang="en-US" i="1">
                        <a:latin typeface="Cambria Math" panose="02040503050406030204" pitchFamily="18" charset="0"/>
                      </a:rPr>
                      <m:t>𝑥</m:t>
                    </m:r>
                  </m:oMath>
                </a14:m>
                <a:r>
                  <a:rPr lang="en-TW" dirty="0"/>
                  <a:t> and the complement of </a:t>
                </a:r>
                <a14:m>
                  <m:oMath xmlns:m="http://schemas.openxmlformats.org/officeDocument/2006/math">
                    <m:r>
                      <a:rPr lang="en-US" i="1">
                        <a:latin typeface="Cambria Math" panose="02040503050406030204" pitchFamily="18" charset="0"/>
                      </a:rPr>
                      <m:t>𝑥</m:t>
                    </m:r>
                  </m:oMath>
                </a14:m>
                <a:r>
                  <a:rPr lang="en-TW" dirty="0"/>
                  <a:t> is 0. Therefore,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a14:m>
                <a:r>
                  <a:rPr lang="en-TW" dirty="0"/>
                  <a:t> </a:t>
                </a:r>
                <a14:m>
                  <m:oMath xmlns:m="http://schemas.openxmlformats.org/officeDocument/2006/math">
                    <m:r>
                      <m:rPr>
                        <m:nor/>
                      </m:rPr>
                      <a:rPr lang="en-US" altLang="zh-TW" dirty="0"/>
                      <m:t>·</m:t>
                    </m:r>
                  </m:oMath>
                </a14:m>
                <a:r>
                  <a:rPr lang="en-TW" dirty="0"/>
                  <a:t>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TW" dirty="0"/>
                  <a:t> = 0.</a:t>
                </a:r>
              </a:p>
              <a:p>
                <a:pPr marL="0" indent="0">
                  <a:buNone/>
                </a:pPr>
                <a:r>
                  <a:rPr lang="en-TW" dirty="0"/>
                  <a:t>Then, according to the uniqueness of the complement, we know that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oMath>
                </a14:m>
                <a:r>
                  <a:rPr lang="en-TW" dirty="0"/>
                  <a: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E599DB1E-0A9D-994A-95E5-B9F41AEE346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06" t="-2015" r="-724"/>
                </a:stretch>
              </a:blipFill>
            </p:spPr>
            <p:txBody>
              <a:bodyPr/>
              <a:lstStyle/>
              <a:p>
                <a:r>
                  <a:rPr lang="en-TW">
                    <a:noFill/>
                  </a:rPr>
                  <a:t> </a:t>
                </a:r>
              </a:p>
            </p:txBody>
          </p:sp>
        </mc:Fallback>
      </mc:AlternateContent>
    </p:spTree>
    <p:extLst>
      <p:ext uri="{BB962C8B-B14F-4D97-AF65-F5344CB8AC3E}">
        <p14:creationId xmlns:p14="http://schemas.microsoft.com/office/powerpoint/2010/main" val="110042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CBD0-71B0-EE42-A2C2-F54F28CEC2E7}"/>
              </a:ext>
            </a:extLst>
          </p:cNvPr>
          <p:cNvSpPr>
            <a:spLocks noGrp="1"/>
          </p:cNvSpPr>
          <p:nvPr>
            <p:ph type="title"/>
          </p:nvPr>
        </p:nvSpPr>
        <p:spPr/>
        <p:txBody>
          <a:bodyPr/>
          <a:lstStyle/>
          <a:p>
            <a:r>
              <a:rPr lang="en-TW"/>
              <a:t>Proof I</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0989D-8415-D449-88D9-B31C48B74109}"/>
                  </a:ext>
                </a:extLst>
              </p:cNvPr>
              <p:cNvSpPr>
                <a:spLocks noGrp="1"/>
              </p:cNvSpPr>
              <p:nvPr>
                <p:ph idx="1"/>
              </p:nvPr>
            </p:nvSpPr>
            <p:spPr/>
            <p:txBody>
              <a:bodyPr/>
              <a:lstStyle/>
              <a:p>
                <a:pPr marL="0" indent="0">
                  <a:buNone/>
                </a:pPr>
                <a:r>
                  <a:rPr lang="en-TW" dirty="0"/>
                  <a:t>Now, we are ready to prove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i="1" dirty="0">
                        <a:latin typeface="Cambria Math" panose="02040503050406030204" pitchFamily="18" charset="0"/>
                      </a:rPr>
                      <m:t>, </m:t>
                    </m:r>
                  </m:oMath>
                </a14:m>
                <a:r>
                  <a:rPr lang="en-TW" dirty="0"/>
                  <a:t>and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TW" dirty="0"/>
                  <a:t>.</a:t>
                </a:r>
              </a:p>
              <a:p>
                <a:pPr marL="0" indent="0">
                  <a:buNone/>
                </a:pPr>
                <a:r>
                  <a:rPr lang="en-TW" dirty="0"/>
                  <a:t>First, does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m:t>
                        </m:r>
                      </m:sup>
                    </m:sSup>
                  </m:oMath>
                </a14:m>
                <a:r>
                  <a:rPr lang="en-TW" dirty="0"/>
                  <a:t> really equal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oMath>
                </a14:m>
                <a:r>
                  <a:rPr lang="en-TW" dirty="0"/>
                  <a:t>? We know that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m:t>
                        </m:r>
                      </m:sup>
                    </m:sSup>
                  </m:oMath>
                </a14:m>
                <a:r>
                  <a:rPr lang="en-TW" dirty="0"/>
                  <a:t> is the complement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TW" dirty="0"/>
                  <a:t>. Therefore, if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m:t>
                        </m:r>
                      </m:sup>
                    </m:sSup>
                    <m:r>
                      <a:rPr lang="en-US" b="0" i="1" smtClean="0">
                        <a:latin typeface="Cambria Math" panose="02040503050406030204" pitchFamily="18" charset="0"/>
                      </a:rPr>
                      <m:t>=</m:t>
                    </m:r>
                  </m:oMath>
                </a14:m>
                <a:r>
                  <a:rPr lang="en-TW"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b="0" i="0" dirty="0" smtClean="0">
                        <a:latin typeface="Cambria Math" panose="02040503050406030204" pitchFamily="18" charset="0"/>
                      </a:rPr>
                      <m:t>,</m:t>
                    </m:r>
                  </m:oMath>
                </a14:m>
                <a:r>
                  <a:rPr lang="en-TW" dirty="0"/>
                  <a:t> then:</a:t>
                </a:r>
              </a:p>
              <a:p>
                <a:pPr marL="0" indent="0">
                  <a:buNone/>
                </a:pPr>
                <a:r>
                  <a:rPr lang="en-TW" dirty="0"/>
                  <a:t>1.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b="0" i="1" dirty="0" smtClean="0">
                        <a:latin typeface="Cambria Math" panose="02040503050406030204" pitchFamily="18" charset="0"/>
                      </a:rPr>
                      <m:t>)</m:t>
                    </m:r>
                  </m:oMath>
                </a14:m>
                <a:r>
                  <a:rPr lang="en-TW" dirty="0"/>
                  <a:t> = 1</a:t>
                </a:r>
              </a:p>
              <a:p>
                <a:pPr marL="0" indent="0">
                  <a:buNone/>
                </a:pPr>
                <a:r>
                  <a:rPr lang="en-TW" dirty="0"/>
                  <a:t>2.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b="0" i="1" dirty="0" smtClean="0">
                        <a:latin typeface="Cambria Math" panose="02040503050406030204" pitchFamily="18" charset="0"/>
                      </a:rPr>
                      <m:t>)</m:t>
                    </m:r>
                  </m:oMath>
                </a14:m>
                <a:r>
                  <a:rPr lang="en-TW" dirty="0"/>
                  <a:t> = 0</a:t>
                </a:r>
              </a:p>
              <a:p>
                <a:pPr marL="0" indent="0">
                  <a:buNone/>
                </a:pPr>
                <a:r>
                  <a:rPr lang="en-TW" dirty="0"/>
                  <a:t>Both statements must be true. In the following 2 examples, we will prove that both statements are true.</a:t>
                </a:r>
              </a:p>
            </p:txBody>
          </p:sp>
        </mc:Choice>
        <mc:Fallback xmlns="">
          <p:sp>
            <p:nvSpPr>
              <p:cNvPr id="3" name="Content Placeholder 2">
                <a:extLst>
                  <a:ext uri="{FF2B5EF4-FFF2-40B4-BE49-F238E27FC236}">
                    <a16:creationId xmlns:a16="http://schemas.microsoft.com/office/drawing/2014/main" id="{4750989D-8415-D449-88D9-B31C48B74109}"/>
                  </a:ext>
                </a:extLst>
              </p:cNvPr>
              <p:cNvSpPr>
                <a:spLocks noGrp="1" noRot="1" noChangeAspect="1" noMove="1" noResize="1" noEditPoints="1" noAdjustHandles="1" noChangeArrowheads="1" noChangeShapeType="1" noTextEdit="1"/>
              </p:cNvSpPr>
              <p:nvPr>
                <p:ph idx="1"/>
              </p:nvPr>
            </p:nvSpPr>
            <p:spPr>
              <a:blipFill>
                <a:blip r:embed="rId2"/>
                <a:stretch>
                  <a:fillRect l="-1206" t="-2326" r="-1206"/>
                </a:stretch>
              </a:blipFill>
            </p:spPr>
            <p:txBody>
              <a:bodyPr/>
              <a:lstStyle/>
              <a:p>
                <a:r>
                  <a:rPr lang="en-TW">
                    <a:noFill/>
                  </a:rPr>
                  <a:t> </a:t>
                </a:r>
              </a:p>
            </p:txBody>
          </p:sp>
        </mc:Fallback>
      </mc:AlternateContent>
    </p:spTree>
    <p:extLst>
      <p:ext uri="{BB962C8B-B14F-4D97-AF65-F5344CB8AC3E}">
        <p14:creationId xmlns:p14="http://schemas.microsoft.com/office/powerpoint/2010/main" val="428109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3661-9616-084C-8746-B22521C874D5}"/>
              </a:ext>
            </a:extLst>
          </p:cNvPr>
          <p:cNvSpPr>
            <a:spLocks noGrp="1"/>
          </p:cNvSpPr>
          <p:nvPr>
            <p:ph type="title"/>
          </p:nvPr>
        </p:nvSpPr>
        <p:spPr/>
        <p:txBody>
          <a:bodyPr/>
          <a:lstStyle/>
          <a:p>
            <a:r>
              <a:rPr lang="en-TW" dirty="0"/>
              <a:t>Example 8-1-3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B0DECA-2140-ED4A-B8F5-AC812CDD6155}"/>
                  </a:ext>
                </a:extLst>
              </p:cNvPr>
              <p:cNvSpPr>
                <a:spLocks noGrp="1"/>
              </p:cNvSpPr>
              <p:nvPr>
                <p:ph idx="1"/>
              </p:nvPr>
            </p:nvSpPr>
            <p:spPr/>
            <p:txBody>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i="1" dirty="0">
                          <a:latin typeface="Cambria Math" panose="02040503050406030204" pitchFamily="18" charset="0"/>
                        </a:rPr>
                        <m:t>)</m:t>
                      </m:r>
                      <m:r>
                        <m:rPr>
                          <m:nor/>
                        </m:rPr>
                        <a:rPr lang="en-TW" dirty="0"/>
                        <m:t> = 1</m:t>
                      </m:r>
                    </m:oMath>
                  </m:oMathPara>
                </a14:m>
                <a:endParaRPr lang="en-TW" dirty="0"/>
              </a:p>
              <a:p>
                <a:pPr marL="0" indent="0">
                  <a:buNone/>
                </a:pPr>
                <a:r>
                  <a:rPr lang="en-TW" dirty="0"/>
                  <a:t>holds in boolean algebra by using the definition.</a:t>
                </a:r>
              </a:p>
            </p:txBody>
          </p:sp>
        </mc:Choice>
        <mc:Fallback xmlns="">
          <p:sp>
            <p:nvSpPr>
              <p:cNvPr id="3" name="Content Placeholder 2">
                <a:extLst>
                  <a:ext uri="{FF2B5EF4-FFF2-40B4-BE49-F238E27FC236}">
                    <a16:creationId xmlns:a16="http://schemas.microsoft.com/office/drawing/2014/main" id="{26B0DECA-2140-ED4A-B8F5-AC812CDD615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73684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450F-FF36-034C-8D73-20EE89BF5E07}"/>
              </a:ext>
            </a:extLst>
          </p:cNvPr>
          <p:cNvSpPr>
            <a:spLocks noGrp="1"/>
          </p:cNvSpPr>
          <p:nvPr>
            <p:ph type="title"/>
          </p:nvPr>
        </p:nvSpPr>
        <p:spPr/>
        <p:txBody>
          <a:bodyPr/>
          <a:lstStyle/>
          <a:p>
            <a:r>
              <a:rPr lang="en-TW" dirty="0"/>
              <a:t>Example 8-1-4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BAA151-F087-284A-821C-8C472241252C}"/>
                  </a:ext>
                </a:extLst>
              </p:cNvPr>
              <p:cNvSpPr>
                <a:spLocks noGrp="1"/>
              </p:cNvSpPr>
              <p:nvPr>
                <p:ph idx="1"/>
              </p:nvPr>
            </p:nvSpPr>
            <p:spPr/>
            <p:txBody>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m:rPr>
                          <m:nor/>
                        </m:rPr>
                        <a:rPr lang="en-US" altLang="zh-TW" dirty="0"/>
                        <m:t> ·</m:t>
                      </m:r>
                      <m:r>
                        <m:rPr>
                          <m:nor/>
                        </m:rPr>
                        <a:rPr lang="en-TW"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i="1" dirty="0">
                          <a:latin typeface="Cambria Math" panose="02040503050406030204" pitchFamily="18" charset="0"/>
                        </a:rPr>
                        <m:t>)</m:t>
                      </m:r>
                      <m:r>
                        <m:rPr>
                          <m:nor/>
                        </m:rPr>
                        <a:rPr lang="en-TW" dirty="0"/>
                        <m:t> = 0</m:t>
                      </m:r>
                    </m:oMath>
                  </m:oMathPara>
                </a14:m>
                <a:endParaRPr lang="en-TW" dirty="0"/>
              </a:p>
              <a:p>
                <a:pPr marL="0" indent="0">
                  <a:buNone/>
                </a:pPr>
                <a:r>
                  <a:rPr lang="en-TW" dirty="0"/>
                  <a:t>holds in boolean algebra by using the definition.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CCBAA151-F087-284A-821C-8C472241252C}"/>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4156874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7F4E-9D95-4B40-8B76-C352D7F08DC5}"/>
              </a:ext>
            </a:extLst>
          </p:cNvPr>
          <p:cNvSpPr>
            <a:spLocks noGrp="1"/>
          </p:cNvSpPr>
          <p:nvPr>
            <p:ph type="title"/>
          </p:nvPr>
        </p:nvSpPr>
        <p:spPr/>
        <p:txBody>
          <a:bodyPr/>
          <a:lstStyle/>
          <a:p>
            <a:r>
              <a:rPr lang="en-TW" dirty="0"/>
              <a:t>Proof II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B92FC5-DC46-0740-9378-01382FECF46B}"/>
                  </a:ext>
                </a:extLst>
              </p:cNvPr>
              <p:cNvSpPr>
                <a:spLocks noGrp="1"/>
              </p:cNvSpPr>
              <p:nvPr>
                <p:ph idx="1"/>
              </p:nvPr>
            </p:nvSpPr>
            <p:spPr/>
            <p:txBody>
              <a:bodyPr/>
              <a:lstStyle/>
              <a:p>
                <a:pPr marL="0" indent="0">
                  <a:buNone/>
                </a:pPr>
                <a:r>
                  <a:rPr lang="en-TW" dirty="0"/>
                  <a:t>Now, we have proved that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 </m:t>
                    </m:r>
                    <m:sSup>
                      <m:sSupPr>
                        <m:ctrlPr>
                          <a:rPr lang="en-US" altLang="zh-TW"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r>
                      <a:rPr lang="en-US" b="0" i="0" dirty="0" smtClean="0">
                        <a:latin typeface="Cambria Math" panose="02040503050406030204" pitchFamily="18" charset="0"/>
                      </a:rPr>
                      <m:t>. </m:t>
                    </m:r>
                  </m:oMath>
                </a14:m>
                <a:r>
                  <a:rPr lang="en-TW" dirty="0"/>
                  <a:t>We would prove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oMath>
                </a14:m>
                <a:r>
                  <a:rPr lang="en-TW" dirty="0"/>
                  <a:t> is true now.</a:t>
                </a:r>
              </a:p>
              <a:p>
                <a:pPr marL="0" indent="0">
                  <a:buNone/>
                </a:pPr>
                <a:r>
                  <a:rPr lang="en-US" dirty="0"/>
                  <a:t>D</a:t>
                </a:r>
                <a:r>
                  <a:rPr lang="en-TW" dirty="0"/>
                  <a:t>oes</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e>
                        </m:d>
                      </m:e>
                      <m:sup>
                        <m:r>
                          <a:rPr lang="en-US" i="1">
                            <a:latin typeface="Cambria Math" panose="02040503050406030204" pitchFamily="18" charset="0"/>
                          </a:rPr>
                          <m:t>′</m:t>
                        </m:r>
                      </m:sup>
                    </m:sSup>
                  </m:oMath>
                </a14:m>
                <a:r>
                  <a:rPr lang="en-TW" dirty="0"/>
                  <a:t> really equal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oMath>
                </a14:m>
                <a:r>
                  <a:rPr lang="en-TW" dirty="0"/>
                  <a:t>? We know that</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e>
                        </m:d>
                      </m:e>
                      <m:sup>
                        <m:r>
                          <a:rPr lang="en-US" i="1">
                            <a:latin typeface="Cambria Math" panose="02040503050406030204" pitchFamily="18" charset="0"/>
                          </a:rPr>
                          <m:t>′</m:t>
                        </m:r>
                      </m:sup>
                    </m:sSup>
                  </m:oMath>
                </a14:m>
                <a:r>
                  <a:rPr lang="en-TW" dirty="0"/>
                  <a:t> is the complement of </a:t>
                </a:r>
                <a14:m>
                  <m:oMath xmlns:m="http://schemas.openxmlformats.org/officeDocument/2006/math">
                    <m:r>
                      <a:rPr lang="en-US" b="0" i="1" smtClean="0">
                        <a:latin typeface="Cambria Math" panose="02040503050406030204" pitchFamily="18" charset="0"/>
                      </a:rPr>
                      <m:t>𝑥</m:t>
                    </m:r>
                    <m:r>
                      <m:rPr>
                        <m:nor/>
                      </m:rPr>
                      <a:rPr lang="en-US"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b="0" i="1" smtClean="0">
                        <a:latin typeface="Cambria Math" panose="02040503050406030204" pitchFamily="18" charset="0"/>
                      </a:rPr>
                      <m:t>𝑦</m:t>
                    </m:r>
                  </m:oMath>
                </a14:m>
                <a:r>
                  <a:rPr lang="en-TW" dirty="0"/>
                  <a:t>. Therefore, if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oMath>
                </a14:m>
                <a:r>
                  <a:rPr lang="en-TW" dirty="0"/>
                  <a:t> </a:t>
                </a:r>
                <a14:m>
                  <m:oMath xmlns:m="http://schemas.openxmlformats.org/officeDocument/2006/math">
                    <m:r>
                      <a:rPr lang="en-US" dirty="0">
                        <a:latin typeface="Cambria Math" panose="02040503050406030204" pitchFamily="18" charset="0"/>
                      </a:rPr>
                      <m:t>,</m:t>
                    </m:r>
                  </m:oMath>
                </a14:m>
                <a:r>
                  <a:rPr lang="en-TW" dirty="0"/>
                  <a:t> then:</a:t>
                </a:r>
              </a:p>
              <a:p>
                <a:pPr marL="0" indent="0">
                  <a:buNone/>
                </a:pPr>
                <a:r>
                  <a:rPr lang="en-TW" dirty="0"/>
                  <a:t>1.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 </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𝑦</m:t>
                        </m:r>
                      </m:e>
                      <m:sup>
                        <m:r>
                          <a:rPr lang="en-US" i="1">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 </m:t>
                    </m:r>
                  </m:oMath>
                </a14:m>
                <a:r>
                  <a:rPr lang="en-TW" dirty="0"/>
                  <a:t>= 1</a:t>
                </a:r>
              </a:p>
              <a:p>
                <a:pPr marL="0" indent="0">
                  <a:buNone/>
                </a:pPr>
                <a:r>
                  <a:rPr lang="en-TW" dirty="0"/>
                  <a: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 </m:t>
                    </m:r>
                    <m:r>
                      <m:rPr>
                        <m:nor/>
                      </m:rPr>
                      <a:rPr lang="en-US" altLang="zh-TW" dirty="0"/>
                      <m:t>·</m:t>
                    </m:r>
                  </m:oMath>
                </a14:m>
                <a:r>
                  <a:rPr lang="en-TW" dirty="0"/>
                  <a:t> </a:t>
                </a:r>
                <a14:m>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r>
                      <a:rPr lang="en-US" b="0" i="1" smtClean="0">
                        <a:latin typeface="Cambria Math" panose="02040503050406030204" pitchFamily="18" charset="0"/>
                      </a:rPr>
                      <m:t> </m:t>
                    </m:r>
                  </m:oMath>
                </a14:m>
                <a:r>
                  <a:rPr lang="en-TW" dirty="0"/>
                  <a:t>= 0</a:t>
                </a:r>
              </a:p>
              <a:p>
                <a:pPr marL="0" indent="0">
                  <a:buNone/>
                </a:pPr>
                <a:r>
                  <a:rPr lang="en-TW" dirty="0"/>
                  <a:t>Both statements must be true. In the following 2 examples, we will prove that both statements are true.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FFB92FC5-DC46-0740-9378-01382FECF46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877615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061F-12AC-264D-9CC0-0110F9EF4799}"/>
              </a:ext>
            </a:extLst>
          </p:cNvPr>
          <p:cNvSpPr>
            <a:spLocks noGrp="1"/>
          </p:cNvSpPr>
          <p:nvPr>
            <p:ph type="title"/>
          </p:nvPr>
        </p:nvSpPr>
        <p:spPr/>
        <p:txBody>
          <a:bodyPr/>
          <a:lstStyle/>
          <a:p>
            <a:r>
              <a:rPr lang="en-TW" dirty="0"/>
              <a:t>Example 8-1-5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D67277-FDAD-F148-8A67-B1112D8B9002}"/>
                  </a:ext>
                </a:extLst>
              </p:cNvPr>
              <p:cNvSpPr>
                <a:spLocks noGrp="1"/>
              </p:cNvSpPr>
              <p:nvPr>
                <p:ph idx="1"/>
              </p:nvPr>
            </p:nvSpPr>
            <p:spPr/>
            <p:txBody>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 </m:t>
                      </m:r>
                      <m:r>
                        <m:rPr>
                          <m:nor/>
                        </m:rPr>
                        <a:rPr lang="en-TW" dirty="0"/>
                        <m:t>= 1</m:t>
                      </m:r>
                    </m:oMath>
                  </m:oMathPara>
                </a14:m>
                <a:endParaRPr lang="en-TW" dirty="0"/>
              </a:p>
              <a:p>
                <a:pPr marL="0" indent="0">
                  <a:buNone/>
                </a:pPr>
                <a:r>
                  <a:rPr lang="en-TW" dirty="0"/>
                  <a:t>holds in boolean algebra by using the definition.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CCD67277-FDAD-F148-8A67-B1112D8B900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186388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1695-2C59-8A43-94E7-0A3741EAEE2D}"/>
              </a:ext>
            </a:extLst>
          </p:cNvPr>
          <p:cNvSpPr>
            <a:spLocks noGrp="1"/>
          </p:cNvSpPr>
          <p:nvPr>
            <p:ph type="title"/>
          </p:nvPr>
        </p:nvSpPr>
        <p:spPr/>
        <p:txBody>
          <a:bodyPr/>
          <a:lstStyle/>
          <a:p>
            <a:r>
              <a:rPr lang="en-TW" dirty="0"/>
              <a:t>Example 8-1-6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E9901E-0B92-E045-B586-5AE023BD6F58}"/>
                  </a:ext>
                </a:extLst>
              </p:cNvPr>
              <p:cNvSpPr>
                <a:spLocks noGrp="1"/>
              </p:cNvSpPr>
              <p:nvPr>
                <p:ph idx="1"/>
              </p:nvPr>
            </p:nvSpPr>
            <p:spPr/>
            <p:txBody>
              <a:bodyPr>
                <a:normAutofit/>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 </m:t>
                      </m:r>
                      <m:r>
                        <m:rPr>
                          <m:nor/>
                        </m:rPr>
                        <a:rPr lang="en-US" altLang="zh-TW" dirty="0"/>
                        <m:t>·</m:t>
                      </m:r>
                      <m:r>
                        <m:rPr>
                          <m:nor/>
                        </m:rPr>
                        <a:rPr lang="en-TW" dirty="0"/>
                        <m:t> </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r>
                        <a:rPr lang="en-US" i="1">
                          <a:latin typeface="Cambria Math" panose="02040503050406030204" pitchFamily="18" charset="0"/>
                        </a:rPr>
                        <m:t> </m:t>
                      </m:r>
                      <m:r>
                        <m:rPr>
                          <m:nor/>
                        </m:rPr>
                        <a:rPr lang="en-TW" dirty="0"/>
                        <m:t>= 0</m:t>
                      </m:r>
                    </m:oMath>
                  </m:oMathPara>
                </a14:m>
                <a:endParaRPr lang="en-TW" dirty="0"/>
              </a:p>
              <a:p>
                <a:pPr marL="0" indent="0">
                  <a:buNone/>
                </a:pPr>
                <a:r>
                  <a:rPr lang="en-TW" dirty="0"/>
                  <a:t>holds in boolean algebra by using the definition.</a:t>
                </a:r>
              </a:p>
              <a:p>
                <a:pPr marL="0" indent="0">
                  <a:buNone/>
                </a:pPr>
                <a:br>
                  <a:rPr lang="en-TW" dirty="0"/>
                </a:b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sz="2000" dirty="0"/>
                  <a:t>*. Here, we finished the proof of De Morgan’s Law in boolean algebra.</a:t>
                </a:r>
              </a:p>
            </p:txBody>
          </p:sp>
        </mc:Choice>
        <mc:Fallback xmlns="">
          <p:sp>
            <p:nvSpPr>
              <p:cNvPr id="3" name="Content Placeholder 2">
                <a:extLst>
                  <a:ext uri="{FF2B5EF4-FFF2-40B4-BE49-F238E27FC236}">
                    <a16:creationId xmlns:a16="http://schemas.microsoft.com/office/drawing/2014/main" id="{05E9901E-0B92-E045-B586-5AE023BD6F58}"/>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65312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8 </a:t>
            </a:r>
            <a:r>
              <a:rPr lang="en-TW" dirty="0"/>
              <a:t>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8-1 Boolean Algebra Structure</a:t>
            </a:r>
          </a:p>
          <a:p>
            <a:pPr marL="0" indent="0">
              <a:buNone/>
            </a:pPr>
            <a:r>
              <a:rPr lang="en-US" dirty="0"/>
              <a:t>8-2 Logic Networks</a:t>
            </a:r>
          </a:p>
          <a:p>
            <a:pPr marL="0" indent="0">
              <a:buNone/>
            </a:pPr>
            <a:r>
              <a:rPr lang="en-US" dirty="0"/>
              <a:t>8-3 Minimization</a:t>
            </a:r>
          </a:p>
          <a:p>
            <a:pPr marL="0" indent="0">
              <a:buNone/>
            </a:pPr>
            <a:endParaRPr lang="en-US" dirty="0"/>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393F-D0E5-9F47-9683-68C11258F0D7}"/>
              </a:ext>
            </a:extLst>
          </p:cNvPr>
          <p:cNvSpPr>
            <a:spLocks noGrp="1"/>
          </p:cNvSpPr>
          <p:nvPr>
            <p:ph type="title"/>
          </p:nvPr>
        </p:nvSpPr>
        <p:spPr/>
        <p:txBody>
          <a:bodyPr/>
          <a:lstStyle/>
          <a:p>
            <a:r>
              <a:rPr lang="en-TW" dirty="0"/>
              <a:t>Example 8-1-7</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C66F9-ADCE-7847-859A-723044C88EC6}"/>
                  </a:ext>
                </a:extLst>
              </p:cNvPr>
              <p:cNvSpPr>
                <a:spLocks noGrp="1"/>
              </p:cNvSpPr>
              <p:nvPr>
                <p:ph idx="1"/>
              </p:nvPr>
            </p:nvSpPr>
            <p:spPr/>
            <p:txBody>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m:t>
                      </m:r>
                      <m:r>
                        <a:rPr lang="en-US" altLang="zh-TW" b="0" i="1" dirty="0" smtClean="0">
                          <a:latin typeface="Cambria Math" panose="02040503050406030204" pitchFamily="18" charset="0"/>
                        </a:rPr>
                        <m:t> </m:t>
                      </m:r>
                      <m:r>
                        <a:rPr lang="en-US" i="1">
                          <a:latin typeface="Cambria Math" panose="02040503050406030204" pitchFamily="18" charset="0"/>
                        </a:rPr>
                        <m:t>𝑦</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𝑥</m:t>
                      </m:r>
                      <m:r>
                        <m:rPr>
                          <m:nor/>
                        </m:rPr>
                        <a:rPr lang="en-US"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m:rPr>
                          <m:nor/>
                        </m:rPr>
                        <a:rPr lang="en-TW" dirty="0"/>
                        <m:t>= </m:t>
                      </m:r>
                      <m:r>
                        <a:rPr lang="en-US" i="1">
                          <a:latin typeface="Cambria Math" panose="02040503050406030204" pitchFamily="18" charset="0"/>
                        </a:rPr>
                        <m:t>𝑥</m:t>
                      </m:r>
                      <m:r>
                        <a:rPr lang="en-US" b="0" i="0" smtClean="0">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oMath>
                  </m:oMathPara>
                </a14:m>
                <a:endParaRPr lang="en-TW" dirty="0"/>
              </a:p>
              <a:p>
                <a:pPr marL="0" indent="0">
                  <a:buNone/>
                </a:pPr>
                <a:r>
                  <a:rPr lang="en-TW" dirty="0"/>
                  <a:t>holds in boolean algebra by using the definition.</a:t>
                </a:r>
              </a:p>
            </p:txBody>
          </p:sp>
        </mc:Choice>
        <mc:Fallback xmlns="">
          <p:sp>
            <p:nvSpPr>
              <p:cNvPr id="3" name="Content Placeholder 2">
                <a:extLst>
                  <a:ext uri="{FF2B5EF4-FFF2-40B4-BE49-F238E27FC236}">
                    <a16:creationId xmlns:a16="http://schemas.microsoft.com/office/drawing/2014/main" id="{994C66F9-ADCE-7847-859A-723044C88EC6}"/>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46197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8-2</a:t>
            </a:r>
            <a:br>
              <a:rPr lang="en-US" sz="5400"/>
            </a:br>
            <a:r>
              <a:rPr lang="en-US" sz="5400"/>
              <a:t>Logic Networks</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EC52A05A-ECAA-4B41-BEFF-956A272289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11920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52E1-DDEE-CB49-A277-4DBC868020A2}"/>
              </a:ext>
            </a:extLst>
          </p:cNvPr>
          <p:cNvSpPr>
            <a:spLocks noGrp="1"/>
          </p:cNvSpPr>
          <p:nvPr>
            <p:ph type="title"/>
          </p:nvPr>
        </p:nvSpPr>
        <p:spPr/>
        <p:txBody>
          <a:bodyPr/>
          <a:lstStyle/>
          <a:p>
            <a:r>
              <a:rPr lang="en-US" dirty="0"/>
              <a:t>And Gate and Or Gate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857749-76A9-A54F-9593-FEA14CD738CE}"/>
                  </a:ext>
                </a:extLst>
              </p:cNvPr>
              <p:cNvSpPr>
                <a:spLocks noGrp="1"/>
              </p:cNvSpPr>
              <p:nvPr>
                <p:ph idx="1"/>
              </p:nvPr>
            </p:nvSpPr>
            <p:spPr/>
            <p:txBody>
              <a:bodyPr/>
              <a:lstStyle/>
              <a:p>
                <a:pPr marL="0" indent="0">
                  <a:buNone/>
                </a:pPr>
                <a:r>
                  <a:rPr lang="en-TW" dirty="0"/>
                  <a:t>Consider the following circuit:</a:t>
                </a:r>
              </a:p>
              <a:p>
                <a:pPr marL="0" indent="0">
                  <a:buNone/>
                </a:pPr>
                <a:endParaRPr lang="en-TW" dirty="0"/>
              </a:p>
              <a:p>
                <a:pPr marL="0" indent="0">
                  <a:buNone/>
                </a:pPr>
                <a:endParaRPr lang="en-TW" dirty="0"/>
              </a:p>
              <a:p>
                <a:pPr marL="0" indent="0">
                  <a:buNone/>
                </a:pPr>
                <a:endParaRPr lang="en-TW" dirty="0"/>
              </a:p>
              <a:p>
                <a:pPr marL="0" indent="0">
                  <a:buNone/>
                </a:pPr>
                <a:endParaRPr lang="en-TW" i="1" dirty="0">
                  <a:latin typeface="Cambria Math" panose="02040503050406030204" pitchFamily="18" charset="0"/>
                </a:endParaRPr>
              </a:p>
              <a:p>
                <a:pPr marL="0" indent="0">
                  <a:buNone/>
                </a:pP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 and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TW" dirty="0"/>
                  <a:t> are switches that can be turned on or off. Now, both switches are off. If we turn on both swtiches, then we will see the light.</a:t>
                </a:r>
              </a:p>
            </p:txBody>
          </p:sp>
        </mc:Choice>
        <mc:Fallback xmlns="">
          <p:sp>
            <p:nvSpPr>
              <p:cNvPr id="3" name="Content Placeholder 2">
                <a:extLst>
                  <a:ext uri="{FF2B5EF4-FFF2-40B4-BE49-F238E27FC236}">
                    <a16:creationId xmlns:a16="http://schemas.microsoft.com/office/drawing/2014/main" id="{B2857749-76A9-A54F-9593-FEA14CD738CE}"/>
                  </a:ext>
                </a:extLst>
              </p:cNvPr>
              <p:cNvSpPr>
                <a:spLocks noGrp="1" noRot="1" noChangeAspect="1" noMove="1" noResize="1" noEditPoints="1" noAdjustHandles="1" noChangeArrowheads="1" noChangeShapeType="1" noTextEdit="1"/>
              </p:cNvSpPr>
              <p:nvPr>
                <p:ph idx="1"/>
              </p:nvPr>
            </p:nvSpPr>
            <p:spPr>
              <a:blipFill>
                <a:blip r:embed="rId2"/>
                <a:stretch>
                  <a:fillRect l="-1206" t="-2326" r="-1809"/>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31871BED-52C6-BB4A-BC3E-5FDB5E3E2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6302" y="2872983"/>
            <a:ext cx="5659395" cy="1112034"/>
          </a:xfrm>
          <a:prstGeom prst="rect">
            <a:avLst/>
          </a:prstGeom>
        </p:spPr>
      </p:pic>
      <p:pic>
        <p:nvPicPr>
          <p:cNvPr id="7" name="Graphic 6">
            <a:extLst>
              <a:ext uri="{FF2B5EF4-FFF2-40B4-BE49-F238E27FC236}">
                <a16:creationId xmlns:a16="http://schemas.microsoft.com/office/drawing/2014/main" id="{91B0C7D0-2D22-1346-B596-6E5291E66A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6302" y="5647837"/>
            <a:ext cx="5659395" cy="845038"/>
          </a:xfrm>
          <a:prstGeom prst="rect">
            <a:avLst/>
          </a:prstGeom>
        </p:spPr>
      </p:pic>
    </p:spTree>
    <p:extLst>
      <p:ext uri="{BB962C8B-B14F-4D97-AF65-F5344CB8AC3E}">
        <p14:creationId xmlns:p14="http://schemas.microsoft.com/office/powerpoint/2010/main" val="142889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C5944-DB10-E74A-9B27-D6CD4EAD38CB}"/>
              </a:ext>
            </a:extLst>
          </p:cNvPr>
          <p:cNvSpPr>
            <a:spLocks noGrp="1"/>
          </p:cNvSpPr>
          <p:nvPr>
            <p:ph idx="1"/>
          </p:nvPr>
        </p:nvSpPr>
        <p:spPr>
          <a:xfrm>
            <a:off x="838200" y="234780"/>
            <a:ext cx="10515600" cy="5942183"/>
          </a:xfrm>
        </p:spPr>
        <p:txBody>
          <a:bodyPr/>
          <a:lstStyle/>
          <a:p>
            <a:pPr marL="0" indent="0">
              <a:buNone/>
            </a:pPr>
            <a:r>
              <a:rPr lang="en-TW" dirty="0"/>
              <a:t>Now, for this circuit, we can write down the relations between switches and output.</a:t>
            </a:r>
          </a:p>
          <a:p>
            <a:pPr marL="0" indent="0">
              <a:buNone/>
            </a:pPr>
            <a:endParaRPr lang="en-TW"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E21EE7E-0B23-C640-B6BC-A037D5B1BE23}"/>
                  </a:ext>
                </a:extLst>
              </p:cNvPr>
              <p:cNvGraphicFramePr>
                <a:graphicFrameLocks noGrp="1"/>
              </p:cNvGraphicFramePr>
              <p:nvPr>
                <p:extLst>
                  <p:ext uri="{D42A27DB-BD31-4B8C-83A1-F6EECF244321}">
                    <p14:modId xmlns:p14="http://schemas.microsoft.com/office/powerpoint/2010/main" val="2055208837"/>
                  </p:ext>
                </p:extLst>
              </p:nvPr>
            </p:nvGraphicFramePr>
            <p:xfrm>
              <a:off x="838199" y="1186249"/>
              <a:ext cx="10515600" cy="5436970"/>
            </p:xfrm>
            <a:graphic>
              <a:graphicData uri="http://schemas.openxmlformats.org/drawingml/2006/table">
                <a:tbl>
                  <a:tblPr firstRow="1" bandRow="1">
                    <a:tableStyleId>{5C22544A-7EE6-4342-B048-85BDC9FD1C3A}</a:tableStyleId>
                  </a:tblPr>
                  <a:tblGrid>
                    <a:gridCol w="1299520">
                      <a:extLst>
                        <a:ext uri="{9D8B030D-6E8A-4147-A177-3AD203B41FA5}">
                          <a16:colId xmlns:a16="http://schemas.microsoft.com/office/drawing/2014/main" val="245722919"/>
                        </a:ext>
                      </a:extLst>
                    </a:gridCol>
                    <a:gridCol w="1408670">
                      <a:extLst>
                        <a:ext uri="{9D8B030D-6E8A-4147-A177-3AD203B41FA5}">
                          <a16:colId xmlns:a16="http://schemas.microsoft.com/office/drawing/2014/main" val="2777000064"/>
                        </a:ext>
                      </a:extLst>
                    </a:gridCol>
                    <a:gridCol w="1631092">
                      <a:extLst>
                        <a:ext uri="{9D8B030D-6E8A-4147-A177-3AD203B41FA5}">
                          <a16:colId xmlns:a16="http://schemas.microsoft.com/office/drawing/2014/main" val="853045886"/>
                        </a:ext>
                      </a:extLst>
                    </a:gridCol>
                    <a:gridCol w="6176318">
                      <a:extLst>
                        <a:ext uri="{9D8B030D-6E8A-4147-A177-3AD203B41FA5}">
                          <a16:colId xmlns:a16="http://schemas.microsoft.com/office/drawing/2014/main" val="4021929677"/>
                        </a:ext>
                      </a:extLst>
                    </a:gridCol>
                  </a:tblGrid>
                  <a:tr h="1087394">
                    <a:tc>
                      <a:txBody>
                        <a:bodyPr/>
                        <a:lstStyle/>
                        <a:p>
                          <a:pPr algn="ctr"/>
                          <a14:m>
                            <m:oMathPara xmlns:m="http://schemas.openxmlformats.org/officeDocument/2006/math">
                              <m:oMathParaPr>
                                <m:jc m:val="centerGroup"/>
                              </m:oMathParaPr>
                              <m:oMath xmlns:m="http://schemas.openxmlformats.org/officeDocument/2006/math">
                                <m:sSub>
                                  <m:sSubPr>
                                    <m:ctrlPr>
                                      <a:rPr lang="en-TW"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TW"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TW"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TW" sz="2400" dirty="0"/>
                        </a:p>
                      </a:txBody>
                      <a:tcPr anchor="ctr"/>
                    </a:tc>
                    <a:tc>
                      <a:txBody>
                        <a:bodyPr/>
                        <a:lstStyle/>
                        <a:p>
                          <a:pPr algn="ctr"/>
                          <a:r>
                            <a:rPr lang="en-TW" sz="2400" dirty="0"/>
                            <a:t>Output</a:t>
                          </a:r>
                        </a:p>
                      </a:txBody>
                      <a:tcPr anchor="ctr"/>
                    </a:tc>
                    <a:tc>
                      <a:txBody>
                        <a:bodyPr/>
                        <a:lstStyle/>
                        <a:p>
                          <a:pPr algn="ctr"/>
                          <a:r>
                            <a:rPr lang="en-TW" sz="2400" dirty="0"/>
                            <a:t>Picture</a:t>
                          </a:r>
                        </a:p>
                      </a:txBody>
                      <a:tcPr anchor="ctr"/>
                    </a:tc>
                    <a:extLst>
                      <a:ext uri="{0D108BD9-81ED-4DB2-BD59-A6C34878D82A}">
                        <a16:rowId xmlns:a16="http://schemas.microsoft.com/office/drawing/2014/main" val="4124678855"/>
                      </a:ext>
                    </a:extLst>
                  </a:tr>
                  <a:tr h="1087394">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703028558"/>
                      </a:ext>
                    </a:extLst>
                  </a:tr>
                  <a:tr h="1087394">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140605817"/>
                      </a:ext>
                    </a:extLst>
                  </a:tr>
                  <a:tr h="1087394">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endParaRPr lang="en-TW" sz="2400"/>
                        </a:p>
                      </a:txBody>
                      <a:tcPr anchor="ctr"/>
                    </a:tc>
                    <a:extLst>
                      <a:ext uri="{0D108BD9-81ED-4DB2-BD59-A6C34878D82A}">
                        <a16:rowId xmlns:a16="http://schemas.microsoft.com/office/drawing/2014/main" val="2051686231"/>
                      </a:ext>
                    </a:extLst>
                  </a:tr>
                  <a:tr h="1087394">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4115722960"/>
                      </a:ext>
                    </a:extLst>
                  </a:tr>
                </a:tbl>
              </a:graphicData>
            </a:graphic>
          </p:graphicFrame>
        </mc:Choice>
        <mc:Fallback xmlns="">
          <p:graphicFrame>
            <p:nvGraphicFramePr>
              <p:cNvPr id="4" name="Table 4">
                <a:extLst>
                  <a:ext uri="{FF2B5EF4-FFF2-40B4-BE49-F238E27FC236}">
                    <a16:creationId xmlns:a16="http://schemas.microsoft.com/office/drawing/2014/main" id="{5E21EE7E-0B23-C640-B6BC-A037D5B1BE23}"/>
                  </a:ext>
                </a:extLst>
              </p:cNvPr>
              <p:cNvGraphicFramePr>
                <a:graphicFrameLocks noGrp="1"/>
              </p:cNvGraphicFramePr>
              <p:nvPr>
                <p:extLst>
                  <p:ext uri="{D42A27DB-BD31-4B8C-83A1-F6EECF244321}">
                    <p14:modId xmlns:p14="http://schemas.microsoft.com/office/powerpoint/2010/main" val="2055208837"/>
                  </p:ext>
                </p:extLst>
              </p:nvPr>
            </p:nvGraphicFramePr>
            <p:xfrm>
              <a:off x="838199" y="1186249"/>
              <a:ext cx="10515600" cy="5436970"/>
            </p:xfrm>
            <a:graphic>
              <a:graphicData uri="http://schemas.openxmlformats.org/drawingml/2006/table">
                <a:tbl>
                  <a:tblPr firstRow="1" bandRow="1">
                    <a:tableStyleId>{5C22544A-7EE6-4342-B048-85BDC9FD1C3A}</a:tableStyleId>
                  </a:tblPr>
                  <a:tblGrid>
                    <a:gridCol w="1299520">
                      <a:extLst>
                        <a:ext uri="{9D8B030D-6E8A-4147-A177-3AD203B41FA5}">
                          <a16:colId xmlns:a16="http://schemas.microsoft.com/office/drawing/2014/main" val="245722919"/>
                        </a:ext>
                      </a:extLst>
                    </a:gridCol>
                    <a:gridCol w="1408670">
                      <a:extLst>
                        <a:ext uri="{9D8B030D-6E8A-4147-A177-3AD203B41FA5}">
                          <a16:colId xmlns:a16="http://schemas.microsoft.com/office/drawing/2014/main" val="2777000064"/>
                        </a:ext>
                      </a:extLst>
                    </a:gridCol>
                    <a:gridCol w="1631092">
                      <a:extLst>
                        <a:ext uri="{9D8B030D-6E8A-4147-A177-3AD203B41FA5}">
                          <a16:colId xmlns:a16="http://schemas.microsoft.com/office/drawing/2014/main" val="853045886"/>
                        </a:ext>
                      </a:extLst>
                    </a:gridCol>
                    <a:gridCol w="6176318">
                      <a:extLst>
                        <a:ext uri="{9D8B030D-6E8A-4147-A177-3AD203B41FA5}">
                          <a16:colId xmlns:a16="http://schemas.microsoft.com/office/drawing/2014/main" val="4021929677"/>
                        </a:ext>
                      </a:extLst>
                    </a:gridCol>
                  </a:tblGrid>
                  <a:tr h="1087394">
                    <a:tc>
                      <a:txBody>
                        <a:bodyPr/>
                        <a:lstStyle/>
                        <a:p>
                          <a:endParaRPr lang="en-TW"/>
                        </a:p>
                      </a:txBody>
                      <a:tcPr anchor="ctr">
                        <a:blipFill>
                          <a:blip r:embed="rId2"/>
                          <a:stretch>
                            <a:fillRect t="-1163" r="-715686" b="-400000"/>
                          </a:stretch>
                        </a:blipFill>
                      </a:tcPr>
                    </a:tc>
                    <a:tc>
                      <a:txBody>
                        <a:bodyPr/>
                        <a:lstStyle/>
                        <a:p>
                          <a:endParaRPr lang="en-TW"/>
                        </a:p>
                      </a:txBody>
                      <a:tcPr anchor="ctr">
                        <a:blipFill>
                          <a:blip r:embed="rId2"/>
                          <a:stretch>
                            <a:fillRect l="-91071" t="-1163" r="-551786" b="-400000"/>
                          </a:stretch>
                        </a:blipFill>
                      </a:tcPr>
                    </a:tc>
                    <a:tc>
                      <a:txBody>
                        <a:bodyPr/>
                        <a:lstStyle/>
                        <a:p>
                          <a:pPr algn="ctr"/>
                          <a:r>
                            <a:rPr lang="en-TW" sz="2400" dirty="0"/>
                            <a:t>Output</a:t>
                          </a:r>
                        </a:p>
                      </a:txBody>
                      <a:tcPr anchor="ctr"/>
                    </a:tc>
                    <a:tc>
                      <a:txBody>
                        <a:bodyPr/>
                        <a:lstStyle/>
                        <a:p>
                          <a:pPr algn="ctr"/>
                          <a:r>
                            <a:rPr lang="en-TW" sz="2400" dirty="0"/>
                            <a:t>Picture</a:t>
                          </a:r>
                        </a:p>
                      </a:txBody>
                      <a:tcPr anchor="ctr"/>
                    </a:tc>
                    <a:extLst>
                      <a:ext uri="{0D108BD9-81ED-4DB2-BD59-A6C34878D82A}">
                        <a16:rowId xmlns:a16="http://schemas.microsoft.com/office/drawing/2014/main" val="4124678855"/>
                      </a:ext>
                    </a:extLst>
                  </a:tr>
                  <a:tr h="1087394">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703028558"/>
                      </a:ext>
                    </a:extLst>
                  </a:tr>
                  <a:tr h="1087394">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140605817"/>
                      </a:ext>
                    </a:extLst>
                  </a:tr>
                  <a:tr h="1087394">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endParaRPr lang="en-TW" sz="2400"/>
                        </a:p>
                      </a:txBody>
                      <a:tcPr anchor="ctr"/>
                    </a:tc>
                    <a:extLst>
                      <a:ext uri="{0D108BD9-81ED-4DB2-BD59-A6C34878D82A}">
                        <a16:rowId xmlns:a16="http://schemas.microsoft.com/office/drawing/2014/main" val="2051686231"/>
                      </a:ext>
                    </a:extLst>
                  </a:tr>
                  <a:tr h="1087394">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4115722960"/>
                      </a:ext>
                    </a:extLst>
                  </a:tr>
                </a:tbl>
              </a:graphicData>
            </a:graphic>
          </p:graphicFrame>
        </mc:Fallback>
      </mc:AlternateContent>
      <p:pic>
        <p:nvPicPr>
          <p:cNvPr id="5" name="Graphic 4">
            <a:extLst>
              <a:ext uri="{FF2B5EF4-FFF2-40B4-BE49-F238E27FC236}">
                <a16:creationId xmlns:a16="http://schemas.microsoft.com/office/drawing/2014/main" id="{161CA758-CF39-E341-983B-2E51C1224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427393"/>
            <a:ext cx="3961849" cy="778478"/>
          </a:xfrm>
          <a:prstGeom prst="rect">
            <a:avLst/>
          </a:prstGeom>
        </p:spPr>
      </p:pic>
      <p:pic>
        <p:nvPicPr>
          <p:cNvPr id="9" name="Graphic 8">
            <a:extLst>
              <a:ext uri="{FF2B5EF4-FFF2-40B4-BE49-F238E27FC236}">
                <a16:creationId xmlns:a16="http://schemas.microsoft.com/office/drawing/2014/main" id="{1246825D-00E8-3740-A1CF-1384CDBB1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5999" y="5858329"/>
            <a:ext cx="3961849" cy="538644"/>
          </a:xfrm>
          <a:prstGeom prst="rect">
            <a:avLst/>
          </a:prstGeom>
        </p:spPr>
      </p:pic>
      <p:pic>
        <p:nvPicPr>
          <p:cNvPr id="11" name="Graphic 10">
            <a:extLst>
              <a:ext uri="{FF2B5EF4-FFF2-40B4-BE49-F238E27FC236}">
                <a16:creationId xmlns:a16="http://schemas.microsoft.com/office/drawing/2014/main" id="{8E886B76-CC9D-0647-B3C3-F9FA2FCE14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5999" y="4633595"/>
            <a:ext cx="3961849" cy="778478"/>
          </a:xfrm>
          <a:prstGeom prst="rect">
            <a:avLst/>
          </a:prstGeom>
        </p:spPr>
      </p:pic>
      <p:pic>
        <p:nvPicPr>
          <p:cNvPr id="13" name="Graphic 12">
            <a:extLst>
              <a:ext uri="{FF2B5EF4-FFF2-40B4-BE49-F238E27FC236}">
                <a16:creationId xmlns:a16="http://schemas.microsoft.com/office/drawing/2014/main" id="{5E0F1467-5C27-524A-B43F-82D0849486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5998" y="3515495"/>
            <a:ext cx="3961849" cy="778478"/>
          </a:xfrm>
          <a:prstGeom prst="rect">
            <a:avLst/>
          </a:prstGeom>
        </p:spPr>
      </p:pic>
    </p:spTree>
    <p:extLst>
      <p:ext uri="{BB962C8B-B14F-4D97-AF65-F5344CB8AC3E}">
        <p14:creationId xmlns:p14="http://schemas.microsoft.com/office/powerpoint/2010/main" val="224610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FEF5-22F7-394A-B686-814DBC064D8B}"/>
              </a:ext>
            </a:extLst>
          </p:cNvPr>
          <p:cNvSpPr>
            <a:spLocks noGrp="1"/>
          </p:cNvSpPr>
          <p:nvPr>
            <p:ph type="title"/>
          </p:nvPr>
        </p:nvSpPr>
        <p:spPr/>
        <p:txBody>
          <a:bodyPr/>
          <a:lstStyle/>
          <a:p>
            <a:r>
              <a:rPr lang="en-US" dirty="0"/>
              <a:t>And Gate and Or Gate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D678E1-3DDF-8442-B04F-5C908E9400BE}"/>
                  </a:ext>
                </a:extLst>
              </p:cNvPr>
              <p:cNvSpPr>
                <a:spLocks noGrp="1"/>
              </p:cNvSpPr>
              <p:nvPr>
                <p:ph idx="1"/>
              </p:nvPr>
            </p:nvSpPr>
            <p:spPr/>
            <p:txBody>
              <a:bodyPr/>
              <a:lstStyle/>
              <a:p>
                <a:pPr marL="0" indent="0">
                  <a:buNone/>
                </a:pPr>
                <a:r>
                  <a:rPr lang="en-TW" dirty="0"/>
                  <a:t>The relations of the switches and the output turn out to behave like the Boolean Algebra operation </a:t>
                </a:r>
                <a14:m>
                  <m:oMath xmlns:m="http://schemas.openxmlformats.org/officeDocument/2006/math">
                    <m:r>
                      <m:rPr>
                        <m:nor/>
                      </m:rPr>
                      <a:rPr lang="en-US" altLang="zh-TW" dirty="0"/>
                      <m:t>·</m:t>
                    </m:r>
                    <m:r>
                      <m:rPr>
                        <m:nor/>
                      </m:rPr>
                      <a:rPr lang="en-US" altLang="zh-TW" b="0" i="0" dirty="0" smtClean="0"/>
                      <m:t> </m:t>
                    </m:r>
                  </m:oMath>
                </a14:m>
                <a:r>
                  <a:rPr lang="en-TW" dirty="0"/>
                  <a:t>We can present this circuit as Boolean Algebra equation:</a:t>
                </a:r>
              </a:p>
              <a:p>
                <a:pPr marL="0" indent="0" algn="ctr">
                  <a:buNone/>
                </a:pP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 Output</a:t>
                </a:r>
              </a:p>
              <a:p>
                <a:pPr marL="0" indent="0">
                  <a:buNone/>
                </a:pPr>
                <a:r>
                  <a:rPr lang="en-TW" dirty="0"/>
                  <a:t>This logical circuit is called the “And Gate”, which means that, in order to get output to be 1,  both swithces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have to be turned on.</a:t>
                </a:r>
              </a:p>
              <a:p>
                <a:pPr marL="0" indent="0">
                  <a:buNone/>
                </a:pPr>
                <a:r>
                  <a:rPr lang="en-TW" dirty="0"/>
                  <a:t>When drawing the circuit, it’s presented as:</a:t>
                </a:r>
              </a:p>
            </p:txBody>
          </p:sp>
        </mc:Choice>
        <mc:Fallback xmlns="">
          <p:sp>
            <p:nvSpPr>
              <p:cNvPr id="3" name="Content Placeholder 2">
                <a:extLst>
                  <a:ext uri="{FF2B5EF4-FFF2-40B4-BE49-F238E27FC236}">
                    <a16:creationId xmlns:a16="http://schemas.microsoft.com/office/drawing/2014/main" id="{2DD678E1-3DDF-8442-B04F-5C908E9400BE}"/>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TW">
                    <a:noFill/>
                  </a:rPr>
                  <a:t> </a:t>
                </a:r>
              </a:p>
            </p:txBody>
          </p:sp>
        </mc:Fallback>
      </mc:AlternateContent>
      <p:pic>
        <p:nvPicPr>
          <p:cNvPr id="9" name="Picture 8" descr="Diagram&#10;&#10;Description automatically generated">
            <a:extLst>
              <a:ext uri="{FF2B5EF4-FFF2-40B4-BE49-F238E27FC236}">
                <a16:creationId xmlns:a16="http://schemas.microsoft.com/office/drawing/2014/main" id="{C9B013A6-F766-DF4F-AD34-95B1DC7ED6E6}"/>
              </a:ext>
            </a:extLst>
          </p:cNvPr>
          <p:cNvPicPr>
            <a:picLocks noChangeAspect="1"/>
          </p:cNvPicPr>
          <p:nvPr/>
        </p:nvPicPr>
        <p:blipFill>
          <a:blip r:embed="rId3"/>
          <a:stretch>
            <a:fillRect/>
          </a:stretch>
        </p:blipFill>
        <p:spPr>
          <a:xfrm>
            <a:off x="7452154" y="4695182"/>
            <a:ext cx="3543300" cy="1333500"/>
          </a:xfrm>
          <a:prstGeom prst="rect">
            <a:avLst/>
          </a:prstGeom>
        </p:spPr>
      </p:pic>
    </p:spTree>
    <p:extLst>
      <p:ext uri="{BB962C8B-B14F-4D97-AF65-F5344CB8AC3E}">
        <p14:creationId xmlns:p14="http://schemas.microsoft.com/office/powerpoint/2010/main" val="629753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C6A3-44BB-314F-AD48-790F62E6C476}"/>
              </a:ext>
            </a:extLst>
          </p:cNvPr>
          <p:cNvSpPr>
            <a:spLocks noGrp="1"/>
          </p:cNvSpPr>
          <p:nvPr>
            <p:ph type="title"/>
          </p:nvPr>
        </p:nvSpPr>
        <p:spPr/>
        <p:txBody>
          <a:bodyPr/>
          <a:lstStyle/>
          <a:p>
            <a:r>
              <a:rPr lang="en-US" dirty="0"/>
              <a:t>And Gate and Or Gate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E92CDB-93C0-3245-8A8E-34473A20D165}"/>
                  </a:ext>
                </a:extLst>
              </p:cNvPr>
              <p:cNvSpPr>
                <a:spLocks noGrp="1"/>
              </p:cNvSpPr>
              <p:nvPr>
                <p:ph idx="1"/>
              </p:nvPr>
            </p:nvSpPr>
            <p:spPr>
              <a:xfrm>
                <a:off x="838200" y="1825625"/>
                <a:ext cx="4778345" cy="4351338"/>
              </a:xfrm>
            </p:spPr>
            <p:txBody>
              <a:bodyPr/>
              <a:lstStyle/>
              <a:p>
                <a:pPr marL="0" indent="0">
                  <a:buNone/>
                </a:pPr>
                <a:r>
                  <a:rPr lang="en-TW" dirty="0"/>
                  <a:t>Consider the circuit on the right;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are switches that can be turned on or off. Now, both switches are off. </a:t>
                </a:r>
              </a:p>
              <a:p>
                <a:pPr marL="0" indent="0">
                  <a:buNone/>
                </a:pPr>
                <a:endParaRPr lang="en-TW" dirty="0"/>
              </a:p>
              <a:p>
                <a:pPr marL="0" indent="0">
                  <a:buNone/>
                </a:pPr>
                <a:r>
                  <a:rPr lang="en-TW" dirty="0"/>
                  <a:t>If we turn on one of the switches, then the light will be turned 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70E92CDB-93C0-3245-8A8E-34473A20D165}"/>
                  </a:ext>
                </a:extLst>
              </p:cNvPr>
              <p:cNvSpPr>
                <a:spLocks noGrp="1" noRot="1" noChangeAspect="1" noMove="1" noResize="1" noEditPoints="1" noAdjustHandles="1" noChangeArrowheads="1" noChangeShapeType="1" noTextEdit="1"/>
              </p:cNvSpPr>
              <p:nvPr>
                <p:ph idx="1"/>
              </p:nvPr>
            </p:nvSpPr>
            <p:spPr>
              <a:xfrm>
                <a:off x="838200" y="1825625"/>
                <a:ext cx="4778345" cy="4351338"/>
              </a:xfrm>
              <a:blipFill>
                <a:blip r:embed="rId2"/>
                <a:stretch>
                  <a:fillRect l="-2653" t="-2326"/>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ED7B1B97-2A7A-1A4D-8931-B5F500E70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5966" y="1504349"/>
            <a:ext cx="4084438" cy="2381355"/>
          </a:xfrm>
          <a:prstGeom prst="rect">
            <a:avLst/>
          </a:prstGeom>
        </p:spPr>
      </p:pic>
      <p:pic>
        <p:nvPicPr>
          <p:cNvPr id="7" name="Graphic 6">
            <a:extLst>
              <a:ext uri="{FF2B5EF4-FFF2-40B4-BE49-F238E27FC236}">
                <a16:creationId xmlns:a16="http://schemas.microsoft.com/office/drawing/2014/main" id="{3138C617-0605-0B4E-ADAD-86E7F6E4E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5966" y="4367343"/>
            <a:ext cx="4084438" cy="1972615"/>
          </a:xfrm>
          <a:prstGeom prst="rect">
            <a:avLst/>
          </a:prstGeom>
        </p:spPr>
      </p:pic>
    </p:spTree>
    <p:extLst>
      <p:ext uri="{BB962C8B-B14F-4D97-AF65-F5344CB8AC3E}">
        <p14:creationId xmlns:p14="http://schemas.microsoft.com/office/powerpoint/2010/main" val="34487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86B46-B0E4-F848-A799-0AD971436084}"/>
              </a:ext>
            </a:extLst>
          </p:cNvPr>
          <p:cNvSpPr>
            <a:spLocks noGrp="1"/>
          </p:cNvSpPr>
          <p:nvPr>
            <p:ph idx="1"/>
          </p:nvPr>
        </p:nvSpPr>
        <p:spPr>
          <a:xfrm>
            <a:off x="838200" y="345989"/>
            <a:ext cx="10515600" cy="5830974"/>
          </a:xfrm>
        </p:spPr>
        <p:txBody>
          <a:bodyPr/>
          <a:lstStyle/>
          <a:p>
            <a:pPr marL="0" indent="0">
              <a:buNone/>
            </a:pPr>
            <a:r>
              <a:rPr lang="en-TW" dirty="0"/>
              <a:t>Now, for this circuit, we can write down the relations between switches and output.</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4BC696-EDFD-6240-A293-943246A758F5}"/>
                  </a:ext>
                </a:extLst>
              </p:cNvPr>
              <p:cNvGraphicFramePr>
                <a:graphicFrameLocks noGrp="1"/>
              </p:cNvGraphicFramePr>
              <p:nvPr>
                <p:extLst>
                  <p:ext uri="{D42A27DB-BD31-4B8C-83A1-F6EECF244321}">
                    <p14:modId xmlns:p14="http://schemas.microsoft.com/office/powerpoint/2010/main" val="1017285182"/>
                  </p:ext>
                </p:extLst>
              </p:nvPr>
            </p:nvGraphicFramePr>
            <p:xfrm>
              <a:off x="838199" y="1186249"/>
              <a:ext cx="10515600" cy="5424616"/>
            </p:xfrm>
            <a:graphic>
              <a:graphicData uri="http://schemas.openxmlformats.org/drawingml/2006/table">
                <a:tbl>
                  <a:tblPr firstRow="1" bandRow="1">
                    <a:tableStyleId>{5C22544A-7EE6-4342-B048-85BDC9FD1C3A}</a:tableStyleId>
                  </a:tblPr>
                  <a:tblGrid>
                    <a:gridCol w="1299520">
                      <a:extLst>
                        <a:ext uri="{9D8B030D-6E8A-4147-A177-3AD203B41FA5}">
                          <a16:colId xmlns:a16="http://schemas.microsoft.com/office/drawing/2014/main" val="245722919"/>
                        </a:ext>
                      </a:extLst>
                    </a:gridCol>
                    <a:gridCol w="1408670">
                      <a:extLst>
                        <a:ext uri="{9D8B030D-6E8A-4147-A177-3AD203B41FA5}">
                          <a16:colId xmlns:a16="http://schemas.microsoft.com/office/drawing/2014/main" val="2777000064"/>
                        </a:ext>
                      </a:extLst>
                    </a:gridCol>
                    <a:gridCol w="1631092">
                      <a:extLst>
                        <a:ext uri="{9D8B030D-6E8A-4147-A177-3AD203B41FA5}">
                          <a16:colId xmlns:a16="http://schemas.microsoft.com/office/drawing/2014/main" val="853045886"/>
                        </a:ext>
                      </a:extLst>
                    </a:gridCol>
                    <a:gridCol w="6176318">
                      <a:extLst>
                        <a:ext uri="{9D8B030D-6E8A-4147-A177-3AD203B41FA5}">
                          <a16:colId xmlns:a16="http://schemas.microsoft.com/office/drawing/2014/main" val="4021929677"/>
                        </a:ext>
                      </a:extLst>
                    </a:gridCol>
                  </a:tblGrid>
                  <a:tr h="611848">
                    <a:tc>
                      <a:txBody>
                        <a:bodyPr/>
                        <a:lstStyle/>
                        <a:p>
                          <a:pPr algn="ctr"/>
                          <a14:m>
                            <m:oMathPara xmlns:m="http://schemas.openxmlformats.org/officeDocument/2006/math">
                              <m:oMathParaPr>
                                <m:jc m:val="centerGroup"/>
                              </m:oMathParaPr>
                              <m:oMath xmlns:m="http://schemas.openxmlformats.org/officeDocument/2006/math">
                                <m:sSub>
                                  <m:sSubPr>
                                    <m:ctrlPr>
                                      <a:rPr lang="en-TW"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TW"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TW" sz="240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TW" sz="2400" dirty="0"/>
                        </a:p>
                      </a:txBody>
                      <a:tcPr anchor="ctr"/>
                    </a:tc>
                    <a:tc>
                      <a:txBody>
                        <a:bodyPr/>
                        <a:lstStyle/>
                        <a:p>
                          <a:pPr algn="ctr"/>
                          <a:r>
                            <a:rPr lang="en-TW" sz="2400" dirty="0"/>
                            <a:t>Output</a:t>
                          </a:r>
                        </a:p>
                      </a:txBody>
                      <a:tcPr anchor="ctr"/>
                    </a:tc>
                    <a:tc>
                      <a:txBody>
                        <a:bodyPr/>
                        <a:lstStyle/>
                        <a:p>
                          <a:pPr algn="ctr"/>
                          <a:r>
                            <a:rPr lang="en-TW" sz="2400" dirty="0"/>
                            <a:t>Picture</a:t>
                          </a:r>
                        </a:p>
                      </a:txBody>
                      <a:tcPr anchor="ctr"/>
                    </a:tc>
                    <a:extLst>
                      <a:ext uri="{0D108BD9-81ED-4DB2-BD59-A6C34878D82A}">
                        <a16:rowId xmlns:a16="http://schemas.microsoft.com/office/drawing/2014/main" val="4124678855"/>
                      </a:ext>
                    </a:extLst>
                  </a:tr>
                  <a:tr h="1187719">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703028558"/>
                      </a:ext>
                    </a:extLst>
                  </a:tr>
                  <a:tr h="1177657">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2140605817"/>
                      </a:ext>
                    </a:extLst>
                  </a:tr>
                  <a:tr h="1223696">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2051686231"/>
                      </a:ext>
                    </a:extLst>
                  </a:tr>
                  <a:tr h="1223696">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4115722960"/>
                      </a:ext>
                    </a:extLst>
                  </a:tr>
                </a:tbl>
              </a:graphicData>
            </a:graphic>
          </p:graphicFrame>
        </mc:Choice>
        <mc:Fallback xmlns="">
          <p:graphicFrame>
            <p:nvGraphicFramePr>
              <p:cNvPr id="4" name="Table 4">
                <a:extLst>
                  <a:ext uri="{FF2B5EF4-FFF2-40B4-BE49-F238E27FC236}">
                    <a16:creationId xmlns:a16="http://schemas.microsoft.com/office/drawing/2014/main" id="{D14BC696-EDFD-6240-A293-943246A758F5}"/>
                  </a:ext>
                </a:extLst>
              </p:cNvPr>
              <p:cNvGraphicFramePr>
                <a:graphicFrameLocks noGrp="1"/>
              </p:cNvGraphicFramePr>
              <p:nvPr>
                <p:extLst>
                  <p:ext uri="{D42A27DB-BD31-4B8C-83A1-F6EECF244321}">
                    <p14:modId xmlns:p14="http://schemas.microsoft.com/office/powerpoint/2010/main" val="1017285182"/>
                  </p:ext>
                </p:extLst>
              </p:nvPr>
            </p:nvGraphicFramePr>
            <p:xfrm>
              <a:off x="838199" y="1186249"/>
              <a:ext cx="10515600" cy="5424616"/>
            </p:xfrm>
            <a:graphic>
              <a:graphicData uri="http://schemas.openxmlformats.org/drawingml/2006/table">
                <a:tbl>
                  <a:tblPr firstRow="1" bandRow="1">
                    <a:tableStyleId>{5C22544A-7EE6-4342-B048-85BDC9FD1C3A}</a:tableStyleId>
                  </a:tblPr>
                  <a:tblGrid>
                    <a:gridCol w="1299520">
                      <a:extLst>
                        <a:ext uri="{9D8B030D-6E8A-4147-A177-3AD203B41FA5}">
                          <a16:colId xmlns:a16="http://schemas.microsoft.com/office/drawing/2014/main" val="245722919"/>
                        </a:ext>
                      </a:extLst>
                    </a:gridCol>
                    <a:gridCol w="1408670">
                      <a:extLst>
                        <a:ext uri="{9D8B030D-6E8A-4147-A177-3AD203B41FA5}">
                          <a16:colId xmlns:a16="http://schemas.microsoft.com/office/drawing/2014/main" val="2777000064"/>
                        </a:ext>
                      </a:extLst>
                    </a:gridCol>
                    <a:gridCol w="1631092">
                      <a:extLst>
                        <a:ext uri="{9D8B030D-6E8A-4147-A177-3AD203B41FA5}">
                          <a16:colId xmlns:a16="http://schemas.microsoft.com/office/drawing/2014/main" val="853045886"/>
                        </a:ext>
                      </a:extLst>
                    </a:gridCol>
                    <a:gridCol w="6176318">
                      <a:extLst>
                        <a:ext uri="{9D8B030D-6E8A-4147-A177-3AD203B41FA5}">
                          <a16:colId xmlns:a16="http://schemas.microsoft.com/office/drawing/2014/main" val="4021929677"/>
                        </a:ext>
                      </a:extLst>
                    </a:gridCol>
                  </a:tblGrid>
                  <a:tr h="611848">
                    <a:tc>
                      <a:txBody>
                        <a:bodyPr/>
                        <a:lstStyle/>
                        <a:p>
                          <a:endParaRPr lang="en-TW"/>
                        </a:p>
                      </a:txBody>
                      <a:tcPr anchor="ctr">
                        <a:blipFill>
                          <a:blip r:embed="rId2"/>
                          <a:stretch>
                            <a:fillRect t="-2083" r="-715686" b="-793750"/>
                          </a:stretch>
                        </a:blipFill>
                      </a:tcPr>
                    </a:tc>
                    <a:tc>
                      <a:txBody>
                        <a:bodyPr/>
                        <a:lstStyle/>
                        <a:p>
                          <a:endParaRPr lang="en-TW"/>
                        </a:p>
                      </a:txBody>
                      <a:tcPr anchor="ctr">
                        <a:blipFill>
                          <a:blip r:embed="rId2"/>
                          <a:stretch>
                            <a:fillRect l="-91071" t="-2083" r="-551786" b="-793750"/>
                          </a:stretch>
                        </a:blipFill>
                      </a:tcPr>
                    </a:tc>
                    <a:tc>
                      <a:txBody>
                        <a:bodyPr/>
                        <a:lstStyle/>
                        <a:p>
                          <a:pPr algn="ctr"/>
                          <a:r>
                            <a:rPr lang="en-TW" sz="2400" dirty="0"/>
                            <a:t>Output</a:t>
                          </a:r>
                        </a:p>
                      </a:txBody>
                      <a:tcPr anchor="ctr"/>
                    </a:tc>
                    <a:tc>
                      <a:txBody>
                        <a:bodyPr/>
                        <a:lstStyle/>
                        <a:p>
                          <a:pPr algn="ctr"/>
                          <a:r>
                            <a:rPr lang="en-TW" sz="2400" dirty="0"/>
                            <a:t>Picture</a:t>
                          </a:r>
                        </a:p>
                      </a:txBody>
                      <a:tcPr anchor="ctr"/>
                    </a:tc>
                    <a:extLst>
                      <a:ext uri="{0D108BD9-81ED-4DB2-BD59-A6C34878D82A}">
                        <a16:rowId xmlns:a16="http://schemas.microsoft.com/office/drawing/2014/main" val="4124678855"/>
                      </a:ext>
                    </a:extLst>
                  </a:tr>
                  <a:tr h="1187719">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endParaRPr lang="en-TW" sz="2400" dirty="0"/>
                        </a:p>
                      </a:txBody>
                      <a:tcPr anchor="ctr"/>
                    </a:tc>
                    <a:extLst>
                      <a:ext uri="{0D108BD9-81ED-4DB2-BD59-A6C34878D82A}">
                        <a16:rowId xmlns:a16="http://schemas.microsoft.com/office/drawing/2014/main" val="2703028558"/>
                      </a:ext>
                    </a:extLst>
                  </a:tr>
                  <a:tr h="1177657">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2140605817"/>
                      </a:ext>
                    </a:extLst>
                  </a:tr>
                  <a:tr h="1223696">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2051686231"/>
                      </a:ext>
                    </a:extLst>
                  </a:tr>
                  <a:tr h="1223696">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endParaRPr lang="en-TW" sz="2400" dirty="0"/>
                        </a:p>
                      </a:txBody>
                      <a:tcPr anchor="ctr"/>
                    </a:tc>
                    <a:extLst>
                      <a:ext uri="{0D108BD9-81ED-4DB2-BD59-A6C34878D82A}">
                        <a16:rowId xmlns:a16="http://schemas.microsoft.com/office/drawing/2014/main" val="4115722960"/>
                      </a:ext>
                    </a:extLst>
                  </a:tr>
                </a:tbl>
              </a:graphicData>
            </a:graphic>
          </p:graphicFrame>
        </mc:Fallback>
      </mc:AlternateContent>
      <p:pic>
        <p:nvPicPr>
          <p:cNvPr id="5" name="Graphic 4">
            <a:extLst>
              <a:ext uri="{FF2B5EF4-FFF2-40B4-BE49-F238E27FC236}">
                <a16:creationId xmlns:a16="http://schemas.microsoft.com/office/drawing/2014/main" id="{CEC3C300-E590-3F46-8161-0E3745E67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0628" y="1889592"/>
            <a:ext cx="1758723" cy="1025391"/>
          </a:xfrm>
          <a:prstGeom prst="rect">
            <a:avLst/>
          </a:prstGeom>
        </p:spPr>
      </p:pic>
      <p:pic>
        <p:nvPicPr>
          <p:cNvPr id="7" name="Graphic 6">
            <a:extLst>
              <a:ext uri="{FF2B5EF4-FFF2-40B4-BE49-F238E27FC236}">
                <a16:creationId xmlns:a16="http://schemas.microsoft.com/office/drawing/2014/main" id="{50D62BDC-D511-3B48-ABBC-21EB7ACA5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0628" y="4429071"/>
            <a:ext cx="1758723" cy="849390"/>
          </a:xfrm>
          <a:prstGeom prst="rect">
            <a:avLst/>
          </a:prstGeom>
        </p:spPr>
      </p:pic>
      <p:pic>
        <p:nvPicPr>
          <p:cNvPr id="9" name="Graphic 8">
            <a:extLst>
              <a:ext uri="{FF2B5EF4-FFF2-40B4-BE49-F238E27FC236}">
                <a16:creationId xmlns:a16="http://schemas.microsoft.com/office/drawing/2014/main" id="{7FB3EFD4-27CC-DE4B-9688-47931348DB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70628" y="5659920"/>
            <a:ext cx="1759362" cy="849391"/>
          </a:xfrm>
          <a:prstGeom prst="rect">
            <a:avLst/>
          </a:prstGeom>
        </p:spPr>
      </p:pic>
      <p:pic>
        <p:nvPicPr>
          <p:cNvPr id="11" name="Graphic 10">
            <a:extLst>
              <a:ext uri="{FF2B5EF4-FFF2-40B4-BE49-F238E27FC236}">
                <a16:creationId xmlns:a16="http://schemas.microsoft.com/office/drawing/2014/main" id="{227D5F58-B38B-5541-8984-D8E16B0EA4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0628" y="3071331"/>
            <a:ext cx="1759364" cy="1025392"/>
          </a:xfrm>
          <a:prstGeom prst="rect">
            <a:avLst/>
          </a:prstGeom>
        </p:spPr>
      </p:pic>
    </p:spTree>
    <p:extLst>
      <p:ext uri="{BB962C8B-B14F-4D97-AF65-F5344CB8AC3E}">
        <p14:creationId xmlns:p14="http://schemas.microsoft.com/office/powerpoint/2010/main" val="2248816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42AF-DC05-5043-B4E5-F0569BF812F9}"/>
              </a:ext>
            </a:extLst>
          </p:cNvPr>
          <p:cNvSpPr>
            <a:spLocks noGrp="1"/>
          </p:cNvSpPr>
          <p:nvPr>
            <p:ph type="title"/>
          </p:nvPr>
        </p:nvSpPr>
        <p:spPr/>
        <p:txBody>
          <a:bodyPr/>
          <a:lstStyle/>
          <a:p>
            <a:r>
              <a:rPr lang="en-US" dirty="0"/>
              <a:t>And Gate and Or Gate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B4EFD-5969-194A-BDEF-D23E0105466E}"/>
                  </a:ext>
                </a:extLst>
              </p:cNvPr>
              <p:cNvSpPr>
                <a:spLocks noGrp="1"/>
              </p:cNvSpPr>
              <p:nvPr>
                <p:ph idx="1"/>
              </p:nvPr>
            </p:nvSpPr>
            <p:spPr/>
            <p:txBody>
              <a:bodyPr/>
              <a:lstStyle/>
              <a:p>
                <a:pPr marL="0" indent="0">
                  <a:buNone/>
                </a:pPr>
                <a:r>
                  <a:rPr lang="en-TW" dirty="0"/>
                  <a:t>The relations of the switches and the output turn out to behave like the Boolean Algebra operation</a:t>
                </a:r>
                <a:r>
                  <a:rPr lang="zh-TW" altLang="en-US" dirty="0"/>
                  <a:t> ＋</a:t>
                </a:r>
                <a14:m>
                  <m:oMath xmlns:m="http://schemas.openxmlformats.org/officeDocument/2006/math">
                    <m:r>
                      <a:rPr lang="en-US" altLang="zh-TW" b="0" i="0" dirty="0" smtClean="0">
                        <a:latin typeface="Cambria Math" panose="02040503050406030204" pitchFamily="18" charset="0"/>
                      </a:rPr>
                      <m:t>.</m:t>
                    </m:r>
                    <m:r>
                      <m:rPr>
                        <m:nor/>
                      </m:rPr>
                      <a:rPr lang="en-US" altLang="zh-TW" dirty="0"/>
                      <m:t> </m:t>
                    </m:r>
                  </m:oMath>
                </a14:m>
                <a:r>
                  <a:rPr lang="en-TW" dirty="0"/>
                  <a:t>We can present this circuit as Boolean Algebra equation:</a:t>
                </a:r>
              </a:p>
              <a:p>
                <a:pPr marL="0" indent="0" algn="ctr">
                  <a:buNone/>
                </a:pP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a:t>
                </a:r>
                <a14:m>
                  <m:oMath xmlns:m="http://schemas.openxmlformats.org/officeDocument/2006/math">
                    <m:r>
                      <a:rPr lang="en-US" altLang="zh-TW" b="0" i="1" dirty="0" smtClean="0">
                        <a:latin typeface="Cambria Math" panose="02040503050406030204" pitchFamily="18" charset="0"/>
                      </a:rPr>
                      <m:t>+</m:t>
                    </m:r>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 Output</a:t>
                </a:r>
              </a:p>
              <a:p>
                <a:pPr marL="0" indent="0">
                  <a:buNone/>
                </a:pPr>
                <a:r>
                  <a:rPr lang="en-TW" dirty="0"/>
                  <a:t>This logical circuit is called the “Or Gate”, which means that, in order to get output to be 1, swithces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or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has to be turned on.</a:t>
                </a:r>
              </a:p>
              <a:p>
                <a:pPr marL="0" indent="0">
                  <a:buNone/>
                </a:pPr>
                <a:r>
                  <a:rPr lang="en-TW" dirty="0"/>
                  <a:t>When drawing the circuit, it’s presented as:</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3D2B4EFD-5969-194A-BDEF-D23E0105466E}"/>
                  </a:ext>
                </a:extLst>
              </p:cNvPr>
              <p:cNvSpPr>
                <a:spLocks noGrp="1" noRot="1" noChangeAspect="1" noMove="1" noResize="1" noEditPoints="1" noAdjustHandles="1" noChangeArrowheads="1" noChangeShapeType="1" noTextEdit="1"/>
              </p:cNvSpPr>
              <p:nvPr>
                <p:ph idx="1"/>
              </p:nvPr>
            </p:nvSpPr>
            <p:spPr>
              <a:blipFill>
                <a:blip r:embed="rId2"/>
                <a:stretch>
                  <a:fillRect l="-1206" t="-2326" r="-1809"/>
                </a:stretch>
              </a:blipFill>
            </p:spPr>
            <p:txBody>
              <a:bodyPr/>
              <a:lstStyle/>
              <a:p>
                <a:r>
                  <a:rPr lang="en-TW">
                    <a:noFill/>
                  </a:rPr>
                  <a:t> </a:t>
                </a:r>
              </a:p>
            </p:txBody>
          </p:sp>
        </mc:Fallback>
      </mc:AlternateContent>
      <p:pic>
        <p:nvPicPr>
          <p:cNvPr id="5" name="Picture 4" descr="Diagram&#10;&#10;Description automatically generated with medium confidence">
            <a:extLst>
              <a:ext uri="{FF2B5EF4-FFF2-40B4-BE49-F238E27FC236}">
                <a16:creationId xmlns:a16="http://schemas.microsoft.com/office/drawing/2014/main" id="{00C9CE32-266F-6049-A540-6E36BEAC6E5F}"/>
              </a:ext>
            </a:extLst>
          </p:cNvPr>
          <p:cNvPicPr>
            <a:picLocks noChangeAspect="1"/>
          </p:cNvPicPr>
          <p:nvPr/>
        </p:nvPicPr>
        <p:blipFill>
          <a:blip r:embed="rId3"/>
          <a:stretch>
            <a:fillRect/>
          </a:stretch>
        </p:blipFill>
        <p:spPr>
          <a:xfrm>
            <a:off x="7581900" y="4881563"/>
            <a:ext cx="3568700" cy="1295400"/>
          </a:xfrm>
          <a:prstGeom prst="rect">
            <a:avLst/>
          </a:prstGeom>
        </p:spPr>
      </p:pic>
    </p:spTree>
    <p:extLst>
      <p:ext uri="{BB962C8B-B14F-4D97-AF65-F5344CB8AC3E}">
        <p14:creationId xmlns:p14="http://schemas.microsoft.com/office/powerpoint/2010/main" val="22091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3A3-6100-D949-9C1B-3C7E2EC36467}"/>
              </a:ext>
            </a:extLst>
          </p:cNvPr>
          <p:cNvSpPr>
            <a:spLocks noGrp="1"/>
          </p:cNvSpPr>
          <p:nvPr>
            <p:ph type="title"/>
          </p:nvPr>
        </p:nvSpPr>
        <p:spPr/>
        <p:txBody>
          <a:bodyPr/>
          <a:lstStyle/>
          <a:p>
            <a:r>
              <a:rPr lang="en-TW" dirty="0"/>
              <a:t>Not Gate</a:t>
            </a:r>
          </a:p>
        </p:txBody>
      </p:sp>
      <p:sp>
        <p:nvSpPr>
          <p:cNvPr id="3" name="Content Placeholder 2">
            <a:extLst>
              <a:ext uri="{FF2B5EF4-FFF2-40B4-BE49-F238E27FC236}">
                <a16:creationId xmlns:a16="http://schemas.microsoft.com/office/drawing/2014/main" id="{56E7CA8E-1F28-A04A-AA76-878FC3C4D922}"/>
              </a:ext>
            </a:extLst>
          </p:cNvPr>
          <p:cNvSpPr>
            <a:spLocks noGrp="1"/>
          </p:cNvSpPr>
          <p:nvPr>
            <p:ph idx="1"/>
          </p:nvPr>
        </p:nvSpPr>
        <p:spPr>
          <a:xfrm>
            <a:off x="838200" y="1825625"/>
            <a:ext cx="10515600" cy="4667250"/>
          </a:xfrm>
        </p:spPr>
        <p:txBody>
          <a:bodyPr>
            <a:normAutofit/>
          </a:bodyPr>
          <a:lstStyle/>
          <a:p>
            <a:pPr marL="0" indent="0">
              <a:buNone/>
            </a:pPr>
            <a:r>
              <a:rPr lang="en-TW" dirty="0"/>
              <a:t>T</a:t>
            </a:r>
            <a:r>
              <a:rPr lang="en-US" dirty="0"/>
              <a:t>h</a:t>
            </a:r>
            <a:r>
              <a:rPr lang="en-TW" dirty="0"/>
              <a:t>e ”Not Gate” is also know as the inverter. This circuit behaves like the Boolean algebra unary operation ‘.</a:t>
            </a:r>
          </a:p>
          <a:p>
            <a:pPr marL="0" indent="0">
              <a:buNone/>
            </a:pPr>
            <a:r>
              <a:rPr lang="en-TW" dirty="0"/>
              <a:t>When drawing the circuit, it’s presented as:</a:t>
            </a:r>
          </a:p>
          <a:p>
            <a:pPr marL="0" indent="0">
              <a:buNone/>
            </a:pPr>
            <a:endParaRPr lang="en-TW" dirty="0"/>
          </a:p>
          <a:p>
            <a:pPr marL="0" indent="0">
              <a:buNone/>
            </a:pPr>
            <a:endParaRPr lang="en-TW" dirty="0"/>
          </a:p>
          <a:p>
            <a:pPr marL="0" indent="0">
              <a:buNone/>
            </a:pPr>
            <a:endParaRPr lang="en-TW" dirty="0"/>
          </a:p>
          <a:p>
            <a:pPr marL="0" indent="0">
              <a:buNone/>
            </a:pPr>
            <a:r>
              <a:rPr lang="en-TW" dirty="0"/>
              <a:t>Now, we know that circuits can be represented as Boolean Algebra, and each Boolean Algebra equation (or Boolean expression) has a corresponding logical circuit. Let’s learn this concept from some examples:</a:t>
            </a:r>
          </a:p>
          <a:p>
            <a:pPr marL="0" indent="0">
              <a:buNone/>
            </a:pPr>
            <a:endParaRPr lang="en-TW" dirty="0"/>
          </a:p>
        </p:txBody>
      </p:sp>
      <p:pic>
        <p:nvPicPr>
          <p:cNvPr id="6" name="Picture 5" descr="A picture containing shape&#10;&#10;Description automatically generated">
            <a:extLst>
              <a:ext uri="{FF2B5EF4-FFF2-40B4-BE49-F238E27FC236}">
                <a16:creationId xmlns:a16="http://schemas.microsoft.com/office/drawing/2014/main" id="{C551FEA1-28F0-5A40-9D8B-7DCCBB623C35}"/>
              </a:ext>
            </a:extLst>
          </p:cNvPr>
          <p:cNvPicPr>
            <a:picLocks noChangeAspect="1"/>
          </p:cNvPicPr>
          <p:nvPr/>
        </p:nvPicPr>
        <p:blipFill>
          <a:blip r:embed="rId2"/>
          <a:stretch>
            <a:fillRect/>
          </a:stretch>
        </p:blipFill>
        <p:spPr>
          <a:xfrm>
            <a:off x="4169204" y="3398108"/>
            <a:ext cx="4051300" cy="965200"/>
          </a:xfrm>
          <a:prstGeom prst="rect">
            <a:avLst/>
          </a:prstGeom>
        </p:spPr>
      </p:pic>
    </p:spTree>
    <p:extLst>
      <p:ext uri="{BB962C8B-B14F-4D97-AF65-F5344CB8AC3E}">
        <p14:creationId xmlns:p14="http://schemas.microsoft.com/office/powerpoint/2010/main" val="1304203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9A72-252E-0A42-BF63-190B7504601C}"/>
              </a:ext>
            </a:extLst>
          </p:cNvPr>
          <p:cNvSpPr>
            <a:spLocks noGrp="1"/>
          </p:cNvSpPr>
          <p:nvPr>
            <p:ph type="title"/>
          </p:nvPr>
        </p:nvSpPr>
        <p:spPr/>
        <p:txBody>
          <a:bodyPr/>
          <a:lstStyle/>
          <a:p>
            <a:r>
              <a:rPr lang="en-TW" dirty="0"/>
              <a:t>Example 8-2-1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E5B39-5B88-6C46-92F5-04F6BAEC366F}"/>
                  </a:ext>
                </a:extLst>
              </p:cNvPr>
              <p:cNvSpPr>
                <a:spLocks noGrp="1"/>
              </p:cNvSpPr>
              <p:nvPr>
                <p:ph idx="1"/>
              </p:nvPr>
            </p:nvSpPr>
            <p:spPr/>
            <p:txBody>
              <a:bodyPr/>
              <a:lstStyle/>
              <a:p>
                <a:pPr marL="0" indent="0">
                  <a:buNone/>
                </a:pPr>
                <a:r>
                  <a:rPr lang="en-TW" dirty="0"/>
                  <a:t>Draw a logical network for Boolean expression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TW" dirty="0"/>
                  <a:t>.</a:t>
                </a:r>
              </a:p>
            </p:txBody>
          </p:sp>
        </mc:Choice>
        <mc:Fallback xmlns="">
          <p:sp>
            <p:nvSpPr>
              <p:cNvPr id="3" name="Content Placeholder 2">
                <a:extLst>
                  <a:ext uri="{FF2B5EF4-FFF2-40B4-BE49-F238E27FC236}">
                    <a16:creationId xmlns:a16="http://schemas.microsoft.com/office/drawing/2014/main" id="{42EE5B39-5B88-6C46-92F5-04F6BAEC366F}"/>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Diagram&#10;&#10;Description automatically generated">
            <a:extLst>
              <a:ext uri="{FF2B5EF4-FFF2-40B4-BE49-F238E27FC236}">
                <a16:creationId xmlns:a16="http://schemas.microsoft.com/office/drawing/2014/main" id="{2759DCC5-3D5B-3A45-9586-ACDD0B887722}"/>
              </a:ext>
            </a:extLst>
          </p:cNvPr>
          <p:cNvPicPr>
            <a:picLocks noChangeAspect="1"/>
          </p:cNvPicPr>
          <p:nvPr/>
        </p:nvPicPr>
        <p:blipFill>
          <a:blip r:embed="rId3"/>
          <a:stretch>
            <a:fillRect/>
          </a:stretch>
        </p:blipFill>
        <p:spPr>
          <a:xfrm>
            <a:off x="2695746" y="2854221"/>
            <a:ext cx="6800507" cy="1995913"/>
          </a:xfrm>
          <a:prstGeom prst="rect">
            <a:avLst/>
          </a:prstGeom>
        </p:spPr>
      </p:pic>
    </p:spTree>
    <p:extLst>
      <p:ext uri="{BB962C8B-B14F-4D97-AF65-F5344CB8AC3E}">
        <p14:creationId xmlns:p14="http://schemas.microsoft.com/office/powerpoint/2010/main" val="80190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8</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In this chapter, we will learn how to design CPU circuits.</a:t>
            </a:r>
          </a:p>
          <a:p>
            <a:r>
              <a:rPr lang="en-US" dirty="0"/>
              <a:t>Chapter 8 is based on chapter 1; make sure you don’t skip chapter 1 before learning chapter 8.</a:t>
            </a:r>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47C-6927-B845-A85F-BD33DB44CF51}"/>
              </a:ext>
            </a:extLst>
          </p:cNvPr>
          <p:cNvSpPr>
            <a:spLocks noGrp="1"/>
          </p:cNvSpPr>
          <p:nvPr>
            <p:ph type="title"/>
          </p:nvPr>
        </p:nvSpPr>
        <p:spPr/>
        <p:txBody>
          <a:bodyPr/>
          <a:lstStyle/>
          <a:p>
            <a:r>
              <a:rPr lang="en-TW" dirty="0"/>
              <a:t>Example 8-2-2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5E206-F6F9-1045-ACCC-A8A8F238B225}"/>
                  </a:ext>
                </a:extLst>
              </p:cNvPr>
              <p:cNvSpPr>
                <a:spLocks noGrp="1"/>
              </p:cNvSpPr>
              <p:nvPr>
                <p:ph idx="1"/>
              </p:nvPr>
            </p:nvSpPr>
            <p:spPr/>
            <p:txBody>
              <a:bodyPr/>
              <a:lstStyle/>
              <a:p>
                <a:pPr marL="0" indent="0">
                  <a:buNone/>
                </a:pPr>
                <a:r>
                  <a:rPr lang="en-TW" dirty="0"/>
                  <a:t>Draw a logical network for Boolean expression </a:t>
                </a: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m:rPr>
                        <m:nor/>
                      </m:rPr>
                      <a:rPr lang="en-US" b="0" i="0" smtClean="0">
                        <a:latin typeface="Cambria Math" panose="02040503050406030204" pitchFamily="18" charset="0"/>
                      </a:rPr>
                      <m:t> </m:t>
                    </m:r>
                    <m:r>
                      <m:rPr>
                        <m:nor/>
                      </m:rPr>
                      <a:rPr lang="en-US" altLang="zh-TW" dirty="0"/>
                      <m:t>·</m:t>
                    </m:r>
                    <m:r>
                      <m:rPr>
                        <m:nor/>
                      </m:rPr>
                      <a:rPr lang="en-US" altLang="zh-TW" b="0" i="0" dirty="0" smtClean="0"/>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TW" dirty="0"/>
                  <a: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60D5E206-F6F9-1045-ACCC-A8A8F238B22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Diagram&#10;&#10;Description automatically generated">
            <a:extLst>
              <a:ext uri="{FF2B5EF4-FFF2-40B4-BE49-F238E27FC236}">
                <a16:creationId xmlns:a16="http://schemas.microsoft.com/office/drawing/2014/main" id="{38584A3B-516C-6D41-8D5D-2609DFDEB385}"/>
              </a:ext>
            </a:extLst>
          </p:cNvPr>
          <p:cNvPicPr>
            <a:picLocks noChangeAspect="1"/>
          </p:cNvPicPr>
          <p:nvPr/>
        </p:nvPicPr>
        <p:blipFill>
          <a:blip r:embed="rId3"/>
          <a:stretch>
            <a:fillRect/>
          </a:stretch>
        </p:blipFill>
        <p:spPr>
          <a:xfrm>
            <a:off x="2552292" y="2605867"/>
            <a:ext cx="7087415" cy="1990847"/>
          </a:xfrm>
          <a:prstGeom prst="rect">
            <a:avLst/>
          </a:prstGeom>
        </p:spPr>
      </p:pic>
    </p:spTree>
    <p:extLst>
      <p:ext uri="{BB962C8B-B14F-4D97-AF65-F5344CB8AC3E}">
        <p14:creationId xmlns:p14="http://schemas.microsoft.com/office/powerpoint/2010/main" val="133405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E5A3-A518-724E-902D-98D941D68246}"/>
              </a:ext>
            </a:extLst>
          </p:cNvPr>
          <p:cNvSpPr>
            <a:spLocks noGrp="1"/>
          </p:cNvSpPr>
          <p:nvPr>
            <p:ph type="title"/>
          </p:nvPr>
        </p:nvSpPr>
        <p:spPr/>
        <p:txBody>
          <a:bodyPr/>
          <a:lstStyle/>
          <a:p>
            <a:r>
              <a:rPr lang="en-TW" dirty="0"/>
              <a:t>Example 8-2-3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F7C052-7803-E64E-92C2-873201A94C6F}"/>
                  </a:ext>
                </a:extLst>
              </p:cNvPr>
              <p:cNvSpPr>
                <a:spLocks noGrp="1"/>
              </p:cNvSpPr>
              <p:nvPr>
                <p:ph idx="1"/>
              </p:nvPr>
            </p:nvSpPr>
            <p:spPr/>
            <p:txBody>
              <a:bodyPr/>
              <a:lstStyle/>
              <a:p>
                <a:pPr marL="0" indent="0">
                  <a:buNone/>
                </a:pPr>
                <a:r>
                  <a:rPr lang="en-TW" dirty="0"/>
                  <a:t>Recall from example 8-1-7, we proved that</a:t>
                </a:r>
              </a:p>
              <a:p>
                <a:pPr marL="0" indent="0" algn="ctr">
                  <a:buNone/>
                </a:pP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m:rPr>
                        <m:nor/>
                      </m:rPr>
                      <a:rPr lang="en-TW" dirty="0"/>
                      <m:t>= </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oMath>
                </a14:m>
                <a:r>
                  <a:rPr lang="en-TW" dirty="0"/>
                  <a:t>’ </a:t>
                </a:r>
              </a:p>
              <a:p>
                <a:pPr marL="0" indent="0">
                  <a:buNone/>
                </a:pPr>
                <a:r>
                  <a:rPr lang="en-TW" dirty="0"/>
                  <a:t>.Draw the circuits of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m:rPr>
                        <m:nor/>
                      </m:rPr>
                      <a:rPr lang="en-US" dirty="0"/>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m:t>
                        </m:r>
                      </m:sup>
                    </m:sSup>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𝑥</m:t>
                    </m:r>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b="0" i="0" smtClean="0">
                        <a:latin typeface="Cambria Math" panose="02040503050406030204" pitchFamily="18" charset="0"/>
                      </a:rPr>
                      <m:t>,</m:t>
                    </m:r>
                  </m:oMath>
                </a14:m>
                <a:r>
                  <a:rPr lang="en-TW" dirty="0"/>
                  <a:t> and verify that it is equivalent to </a:t>
                </a:r>
                <a14:m>
                  <m:oMath xmlns:m="http://schemas.openxmlformats.org/officeDocument/2006/math">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oMath>
                </a14:m>
                <a:r>
                  <a:rPr lang="en-TW" dirty="0"/>
                  <a:t>’.</a:t>
                </a:r>
              </a:p>
            </p:txBody>
          </p:sp>
        </mc:Choice>
        <mc:Fallback xmlns="">
          <p:sp>
            <p:nvSpPr>
              <p:cNvPr id="3" name="Content Placeholder 2">
                <a:extLst>
                  <a:ext uri="{FF2B5EF4-FFF2-40B4-BE49-F238E27FC236}">
                    <a16:creationId xmlns:a16="http://schemas.microsoft.com/office/drawing/2014/main" id="{7BF7C052-7803-E64E-92C2-873201A94C6F}"/>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Diagram&#10;&#10;Description automatically generated">
            <a:extLst>
              <a:ext uri="{FF2B5EF4-FFF2-40B4-BE49-F238E27FC236}">
                <a16:creationId xmlns:a16="http://schemas.microsoft.com/office/drawing/2014/main" id="{D457AD27-7A3A-7247-9A88-BEBA82EC608D}"/>
              </a:ext>
            </a:extLst>
          </p:cNvPr>
          <p:cNvPicPr>
            <a:picLocks noChangeAspect="1"/>
          </p:cNvPicPr>
          <p:nvPr/>
        </p:nvPicPr>
        <p:blipFill>
          <a:blip r:embed="rId3"/>
          <a:stretch>
            <a:fillRect/>
          </a:stretch>
        </p:blipFill>
        <p:spPr>
          <a:xfrm>
            <a:off x="3650735" y="3664926"/>
            <a:ext cx="5097849" cy="2362767"/>
          </a:xfrm>
          <a:prstGeom prst="rect">
            <a:avLst/>
          </a:prstGeom>
        </p:spPr>
      </p:pic>
    </p:spTree>
    <p:extLst>
      <p:ext uri="{BB962C8B-B14F-4D97-AF65-F5344CB8AC3E}">
        <p14:creationId xmlns:p14="http://schemas.microsoft.com/office/powerpoint/2010/main" val="1886177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735C-1DA3-084D-9D02-DF67A695D4B8}"/>
              </a:ext>
            </a:extLst>
          </p:cNvPr>
          <p:cNvSpPr>
            <a:spLocks noGrp="1"/>
          </p:cNvSpPr>
          <p:nvPr>
            <p:ph type="title"/>
          </p:nvPr>
        </p:nvSpPr>
        <p:spPr/>
        <p:txBody>
          <a:bodyPr/>
          <a:lstStyle/>
          <a:p>
            <a:r>
              <a:rPr lang="en-TW" dirty="0"/>
              <a:t>Example 8-2-4</a:t>
            </a:r>
          </a:p>
        </p:txBody>
      </p:sp>
      <p:sp>
        <p:nvSpPr>
          <p:cNvPr id="3" name="Content Placeholder 2">
            <a:extLst>
              <a:ext uri="{FF2B5EF4-FFF2-40B4-BE49-F238E27FC236}">
                <a16:creationId xmlns:a16="http://schemas.microsoft.com/office/drawing/2014/main" id="{8ECDC236-04CA-454E-80E3-A07E19884508}"/>
              </a:ext>
            </a:extLst>
          </p:cNvPr>
          <p:cNvSpPr>
            <a:spLocks noGrp="1"/>
          </p:cNvSpPr>
          <p:nvPr>
            <p:ph idx="1"/>
          </p:nvPr>
        </p:nvSpPr>
        <p:spPr/>
        <p:txBody>
          <a:bodyPr/>
          <a:lstStyle/>
          <a:p>
            <a:pPr marL="0" indent="0">
              <a:buNone/>
            </a:pPr>
            <a:r>
              <a:rPr lang="en-TW" dirty="0"/>
              <a:t>Try to simplify the circuit below.</a:t>
            </a:r>
          </a:p>
        </p:txBody>
      </p:sp>
      <p:pic>
        <p:nvPicPr>
          <p:cNvPr id="5" name="Picture 4" descr="Diagram, schematic&#10;&#10;Description automatically generated">
            <a:extLst>
              <a:ext uri="{FF2B5EF4-FFF2-40B4-BE49-F238E27FC236}">
                <a16:creationId xmlns:a16="http://schemas.microsoft.com/office/drawing/2014/main" id="{890445A0-1864-5E4A-B829-28D051275F9C}"/>
              </a:ext>
            </a:extLst>
          </p:cNvPr>
          <p:cNvPicPr>
            <a:picLocks noChangeAspect="1"/>
          </p:cNvPicPr>
          <p:nvPr/>
        </p:nvPicPr>
        <p:blipFill>
          <a:blip r:embed="rId2"/>
          <a:stretch>
            <a:fillRect/>
          </a:stretch>
        </p:blipFill>
        <p:spPr>
          <a:xfrm>
            <a:off x="3253078" y="2712416"/>
            <a:ext cx="5685844" cy="2329141"/>
          </a:xfrm>
          <a:prstGeom prst="rect">
            <a:avLst/>
          </a:prstGeom>
        </p:spPr>
      </p:pic>
    </p:spTree>
    <p:extLst>
      <p:ext uri="{BB962C8B-B14F-4D97-AF65-F5344CB8AC3E}">
        <p14:creationId xmlns:p14="http://schemas.microsoft.com/office/powerpoint/2010/main" val="124288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2F8F-EE11-1641-8557-545217B1F86A}"/>
              </a:ext>
            </a:extLst>
          </p:cNvPr>
          <p:cNvSpPr>
            <a:spLocks noGrp="1"/>
          </p:cNvSpPr>
          <p:nvPr>
            <p:ph type="title"/>
          </p:nvPr>
        </p:nvSpPr>
        <p:spPr/>
        <p:txBody>
          <a:bodyPr/>
          <a:lstStyle/>
          <a:p>
            <a:r>
              <a:rPr lang="en-TW" dirty="0"/>
              <a:t>Build Boolean Expression</a:t>
            </a:r>
          </a:p>
        </p:txBody>
      </p:sp>
      <p:sp>
        <p:nvSpPr>
          <p:cNvPr id="3" name="Content Placeholder 2">
            <a:extLst>
              <a:ext uri="{FF2B5EF4-FFF2-40B4-BE49-F238E27FC236}">
                <a16:creationId xmlns:a16="http://schemas.microsoft.com/office/drawing/2014/main" id="{F415D999-9EF2-6E42-BB27-436767EE0CA2}"/>
              </a:ext>
            </a:extLst>
          </p:cNvPr>
          <p:cNvSpPr>
            <a:spLocks noGrp="1"/>
          </p:cNvSpPr>
          <p:nvPr>
            <p:ph idx="1"/>
          </p:nvPr>
        </p:nvSpPr>
        <p:spPr/>
        <p:txBody>
          <a:bodyPr/>
          <a:lstStyle/>
          <a:p>
            <a:pPr marL="0" indent="0">
              <a:buNone/>
            </a:pPr>
            <a:r>
              <a:rPr lang="en-TW" dirty="0"/>
              <a:t>From chapter 1 and 8, all we have been doing is to contruct the truth table from a boolean expression. However, can we build a boolean expression from a truth table?</a:t>
            </a:r>
          </a:p>
          <a:p>
            <a:pPr marL="0" indent="0">
              <a:buNone/>
            </a:pPr>
            <a:r>
              <a:rPr lang="en-TW" dirty="0"/>
              <a:t>For example, what boolean expression is associated with the following truth table? (Think about it, do you have any good idea?)</a:t>
            </a:r>
          </a:p>
        </p:txBody>
      </p:sp>
      <p:graphicFrame>
        <p:nvGraphicFramePr>
          <p:cNvPr id="4" name="Table 4">
            <a:extLst>
              <a:ext uri="{FF2B5EF4-FFF2-40B4-BE49-F238E27FC236}">
                <a16:creationId xmlns:a16="http://schemas.microsoft.com/office/drawing/2014/main" id="{874348E6-EAF8-F748-AC2D-E64AD151532B}"/>
              </a:ext>
            </a:extLst>
          </p:cNvPr>
          <p:cNvGraphicFramePr>
            <a:graphicFrameLocks noGrp="1"/>
          </p:cNvGraphicFramePr>
          <p:nvPr>
            <p:extLst>
              <p:ext uri="{D42A27DB-BD31-4B8C-83A1-F6EECF244321}">
                <p14:modId xmlns:p14="http://schemas.microsoft.com/office/powerpoint/2010/main" val="3282381752"/>
              </p:ext>
            </p:extLst>
          </p:nvPr>
        </p:nvGraphicFramePr>
        <p:xfrm>
          <a:off x="1115197" y="4025900"/>
          <a:ext cx="9961605" cy="2286000"/>
        </p:xfrm>
        <a:graphic>
          <a:graphicData uri="http://schemas.openxmlformats.org/drawingml/2006/table">
            <a:tbl>
              <a:tblPr firstRow="1" bandRow="1">
                <a:tableStyleId>{5C22544A-7EE6-4342-B048-85BDC9FD1C3A}</a:tableStyleId>
              </a:tblPr>
              <a:tblGrid>
                <a:gridCol w="3320535">
                  <a:extLst>
                    <a:ext uri="{9D8B030D-6E8A-4147-A177-3AD203B41FA5}">
                      <a16:colId xmlns:a16="http://schemas.microsoft.com/office/drawing/2014/main" val="2829212628"/>
                    </a:ext>
                  </a:extLst>
                </a:gridCol>
                <a:gridCol w="3320535">
                  <a:extLst>
                    <a:ext uri="{9D8B030D-6E8A-4147-A177-3AD203B41FA5}">
                      <a16:colId xmlns:a16="http://schemas.microsoft.com/office/drawing/2014/main" val="1923480833"/>
                    </a:ext>
                  </a:extLst>
                </a:gridCol>
                <a:gridCol w="3320535">
                  <a:extLst>
                    <a:ext uri="{9D8B030D-6E8A-4147-A177-3AD203B41FA5}">
                      <a16:colId xmlns:a16="http://schemas.microsoft.com/office/drawing/2014/main" val="4157094022"/>
                    </a:ext>
                  </a:extLst>
                </a:gridCol>
              </a:tblGrid>
              <a:tr h="443768">
                <a:tc>
                  <a:txBody>
                    <a:bodyPr/>
                    <a:lstStyle/>
                    <a:p>
                      <a:pPr algn="ctr"/>
                      <a:r>
                        <a:rPr lang="en-US" altLang="zh-TW" sz="2400" dirty="0"/>
                        <a:t>x1</a:t>
                      </a:r>
                      <a:endParaRPr lang="en-TW" sz="2400" dirty="0"/>
                    </a:p>
                  </a:txBody>
                  <a:tcPr anchor="ctr"/>
                </a:tc>
                <a:tc>
                  <a:txBody>
                    <a:bodyPr/>
                    <a:lstStyle/>
                    <a:p>
                      <a:pPr algn="ctr"/>
                      <a:r>
                        <a:rPr lang="en-US" altLang="zh-TW" sz="2400" dirty="0"/>
                        <a:t>x2</a:t>
                      </a:r>
                      <a:endParaRPr lang="en-TW" sz="2400" dirty="0"/>
                    </a:p>
                  </a:txBody>
                  <a:tcPr anchor="ctr"/>
                </a:tc>
                <a:tc>
                  <a:txBody>
                    <a:bodyPr/>
                    <a:lstStyle/>
                    <a:p>
                      <a:pPr algn="ctr"/>
                      <a:r>
                        <a:rPr lang="en-US" sz="2400" dirty="0"/>
                        <a:t>Output</a:t>
                      </a:r>
                      <a:endParaRPr lang="en-TW" sz="2400" dirty="0"/>
                    </a:p>
                  </a:txBody>
                  <a:tcPr anchor="ctr"/>
                </a:tc>
                <a:extLst>
                  <a:ext uri="{0D108BD9-81ED-4DB2-BD59-A6C34878D82A}">
                    <a16:rowId xmlns:a16="http://schemas.microsoft.com/office/drawing/2014/main" val="986263473"/>
                  </a:ext>
                </a:extLst>
              </a:tr>
              <a:tr h="443768">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a:t>
                      </a:r>
                    </a:p>
                  </a:txBody>
                  <a:tcPr anchor="ctr"/>
                </a:tc>
                <a:extLst>
                  <a:ext uri="{0D108BD9-81ED-4DB2-BD59-A6C34878D82A}">
                    <a16:rowId xmlns:a16="http://schemas.microsoft.com/office/drawing/2014/main" val="4110305753"/>
                  </a:ext>
                </a:extLst>
              </a:tr>
              <a:tr h="443768">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0</a:t>
                      </a:r>
                    </a:p>
                  </a:txBody>
                  <a:tcPr anchor="ctr"/>
                </a:tc>
                <a:extLst>
                  <a:ext uri="{0D108BD9-81ED-4DB2-BD59-A6C34878D82A}">
                    <a16:rowId xmlns:a16="http://schemas.microsoft.com/office/drawing/2014/main" val="3955587584"/>
                  </a:ext>
                </a:extLst>
              </a:tr>
              <a:tr h="443768">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1</a:t>
                      </a:r>
                    </a:p>
                  </a:txBody>
                  <a:tcPr anchor="ctr"/>
                </a:tc>
                <a:extLst>
                  <a:ext uri="{0D108BD9-81ED-4DB2-BD59-A6C34878D82A}">
                    <a16:rowId xmlns:a16="http://schemas.microsoft.com/office/drawing/2014/main" val="3162826096"/>
                  </a:ext>
                </a:extLst>
              </a:tr>
              <a:tr h="443768">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a:t>
                      </a:r>
                    </a:p>
                  </a:txBody>
                  <a:tcPr anchor="ctr"/>
                </a:tc>
                <a:extLst>
                  <a:ext uri="{0D108BD9-81ED-4DB2-BD59-A6C34878D82A}">
                    <a16:rowId xmlns:a16="http://schemas.microsoft.com/office/drawing/2014/main" val="1086551415"/>
                  </a:ext>
                </a:extLst>
              </a:tr>
            </a:tbl>
          </a:graphicData>
        </a:graphic>
      </p:graphicFrame>
    </p:spTree>
    <p:extLst>
      <p:ext uri="{BB962C8B-B14F-4D97-AF65-F5344CB8AC3E}">
        <p14:creationId xmlns:p14="http://schemas.microsoft.com/office/powerpoint/2010/main" val="168987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1E39-96BB-254B-B560-4B198FA951F8}"/>
              </a:ext>
            </a:extLst>
          </p:cNvPr>
          <p:cNvSpPr>
            <a:spLocks noGrp="1"/>
          </p:cNvSpPr>
          <p:nvPr>
            <p:ph type="title"/>
          </p:nvPr>
        </p:nvSpPr>
        <p:spPr/>
        <p:txBody>
          <a:bodyPr/>
          <a:lstStyle/>
          <a:p>
            <a:r>
              <a:rPr lang="en-TW" dirty="0"/>
              <a:t>Build Boolean Expression</a:t>
            </a:r>
          </a:p>
        </p:txBody>
      </p:sp>
      <p:sp>
        <p:nvSpPr>
          <p:cNvPr id="3" name="Content Placeholder 2">
            <a:extLst>
              <a:ext uri="{FF2B5EF4-FFF2-40B4-BE49-F238E27FC236}">
                <a16:creationId xmlns:a16="http://schemas.microsoft.com/office/drawing/2014/main" id="{A5F2B382-FC33-AD40-B878-A662075E6421}"/>
              </a:ext>
            </a:extLst>
          </p:cNvPr>
          <p:cNvSpPr>
            <a:spLocks noGrp="1"/>
          </p:cNvSpPr>
          <p:nvPr>
            <p:ph idx="1"/>
          </p:nvPr>
        </p:nvSpPr>
        <p:spPr/>
        <p:txBody>
          <a:bodyPr/>
          <a:lstStyle/>
          <a:p>
            <a:pPr marL="0" indent="0">
              <a:buNone/>
            </a:pPr>
            <a:r>
              <a:rPr lang="en-TW" dirty="0"/>
              <a:t>Building a boolean expression from a given truth table is a lot trickier than contructing a truth table from a given boolean expression.</a:t>
            </a:r>
          </a:p>
          <a:p>
            <a:pPr marL="0" indent="0">
              <a:buNone/>
            </a:pPr>
            <a:r>
              <a:rPr lang="en-TW" dirty="0"/>
              <a:t>Luckily, someone had already figure it out. The most 2 common approaches to find the boolean expression from a given truth table are:</a:t>
            </a:r>
          </a:p>
          <a:p>
            <a:pPr marL="514350" indent="-514350">
              <a:buAutoNum type="arabicPeriod"/>
            </a:pPr>
            <a:r>
              <a:rPr lang="en-TW" dirty="0"/>
              <a:t>Disjuctive Normal Form (DNF, or a.k.a. Sum of Products)</a:t>
            </a:r>
          </a:p>
          <a:p>
            <a:pPr marL="514350" indent="-514350">
              <a:buAutoNum type="arabicPeriod"/>
            </a:pPr>
            <a:r>
              <a:rPr lang="en-TW" dirty="0"/>
              <a:t>Conjuntive Normal Form (CNF, or a.k.a. Product of Sums)</a:t>
            </a:r>
          </a:p>
          <a:p>
            <a:pPr marL="0" indent="0">
              <a:buNone/>
            </a:pPr>
            <a:endParaRPr lang="en-TW" dirty="0"/>
          </a:p>
        </p:txBody>
      </p:sp>
    </p:spTree>
    <p:extLst>
      <p:ext uri="{BB962C8B-B14F-4D97-AF65-F5344CB8AC3E}">
        <p14:creationId xmlns:p14="http://schemas.microsoft.com/office/powerpoint/2010/main" val="3282965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8AB6-15FC-1441-8EDD-0034ADDC32F3}"/>
              </a:ext>
            </a:extLst>
          </p:cNvPr>
          <p:cNvSpPr>
            <a:spLocks noGrp="1"/>
          </p:cNvSpPr>
          <p:nvPr>
            <p:ph type="title"/>
          </p:nvPr>
        </p:nvSpPr>
        <p:spPr/>
        <p:txBody>
          <a:bodyPr/>
          <a:lstStyle/>
          <a:p>
            <a:r>
              <a:rPr lang="en-TW" dirty="0"/>
              <a:t>Disjunctive Normal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CB2A9-A736-3543-A23C-BDB5E893AB08}"/>
                  </a:ext>
                </a:extLst>
              </p:cNvPr>
              <p:cNvSpPr>
                <a:spLocks noGrp="1"/>
              </p:cNvSpPr>
              <p:nvPr>
                <p:ph idx="1"/>
              </p:nvPr>
            </p:nvSpPr>
            <p:spPr>
              <a:xfrm>
                <a:off x="838200" y="1825624"/>
                <a:ext cx="10515600" cy="5217727"/>
              </a:xfrm>
            </p:spPr>
            <p:txBody>
              <a:bodyPr>
                <a:normAutofit/>
              </a:bodyPr>
              <a:lstStyle/>
              <a:p>
                <a:pPr marL="0" indent="0">
                  <a:buNone/>
                </a:pPr>
                <a:r>
                  <a:rPr lang="en-TW" dirty="0"/>
                  <a:t>The concept of DNF is quite simple. By looking at how the truth table get 1 as output, we infer the boolean value of x1 and x2. For example:</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To get 1 as output, it has to be either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 is 1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TW" dirty="0"/>
                  <a:t> is 1) or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is 0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TW" dirty="0"/>
                  <a:t> is 1). Therefore, we can write</a:t>
                </a:r>
              </a:p>
              <a:p>
                <a:pPr marL="0" indent="0" algn="ctr">
                  <a:buNone/>
                </a:pP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m:t>
                        </m:r>
                      </m:sup>
                    </m:sSubSup>
                    <m:r>
                      <m:rPr>
                        <m:nor/>
                      </m:rPr>
                      <a:rPr lang="en-US" b="0" i="0" dirty="0" smtClean="0">
                        <a:latin typeface="Cambria Math" panose="02040503050406030204" pitchFamily="18" charset="0"/>
                      </a:rPr>
                      <m:t> </m:t>
                    </m:r>
                    <m:r>
                      <m:rPr>
                        <m:nor/>
                      </m:rPr>
                      <a:rPr lang="en-US" altLang="zh-TW" dirty="0"/>
                      <m:t>·</m:t>
                    </m:r>
                    <m:r>
                      <m:rPr>
                        <m:nor/>
                      </m:rPr>
                      <a:rPr lang="en-US" altLang="zh-TW" b="0" i="0" dirty="0" smtClean="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𝑜𝑢𝑡𝑝𝑢𝑡</m:t>
                    </m:r>
                  </m:oMath>
                </a14:m>
                <a:r>
                  <a:rPr lang="en-US" altLang="zh-TW" dirty="0"/>
                  <a:t> </a:t>
                </a:r>
              </a:p>
              <a:p>
                <a:pPr marL="0" indent="0">
                  <a:buNone/>
                </a:pPr>
                <a:r>
                  <a:rPr lang="en-US" sz="2000" dirty="0"/>
                  <a:t>*. This is why DNF is also known as the “Sum of Products”.</a:t>
                </a:r>
                <a:endParaRPr lang="en-TW" sz="2000" dirty="0"/>
              </a:p>
            </p:txBody>
          </p:sp>
        </mc:Choice>
        <mc:Fallback xmlns="">
          <p:sp>
            <p:nvSpPr>
              <p:cNvPr id="3" name="Content Placeholder 2">
                <a:extLst>
                  <a:ext uri="{FF2B5EF4-FFF2-40B4-BE49-F238E27FC236}">
                    <a16:creationId xmlns:a16="http://schemas.microsoft.com/office/drawing/2014/main" id="{846CB2A9-A736-3543-A23C-BDB5E893AB08}"/>
                  </a:ext>
                </a:extLst>
              </p:cNvPr>
              <p:cNvSpPr>
                <a:spLocks noGrp="1" noRot="1" noChangeAspect="1" noMove="1" noResize="1" noEditPoints="1" noAdjustHandles="1" noChangeArrowheads="1" noChangeShapeType="1" noTextEdit="1"/>
              </p:cNvSpPr>
              <p:nvPr>
                <p:ph idx="1"/>
              </p:nvPr>
            </p:nvSpPr>
            <p:spPr>
              <a:xfrm>
                <a:off x="838200" y="1825624"/>
                <a:ext cx="10515600" cy="5217727"/>
              </a:xfrm>
              <a:blipFill>
                <a:blip r:embed="rId2"/>
                <a:stretch>
                  <a:fillRect l="-1206" t="-1942" r="-1086"/>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EF88D219-0DDB-354C-9233-A50DADD349A1}"/>
              </a:ext>
            </a:extLst>
          </p:cNvPr>
          <p:cNvGraphicFramePr>
            <a:graphicFrameLocks noGrp="1"/>
          </p:cNvGraphicFramePr>
          <p:nvPr>
            <p:extLst>
              <p:ext uri="{D42A27DB-BD31-4B8C-83A1-F6EECF244321}">
                <p14:modId xmlns:p14="http://schemas.microsoft.com/office/powerpoint/2010/main" val="1676069738"/>
              </p:ext>
            </p:extLst>
          </p:nvPr>
        </p:nvGraphicFramePr>
        <p:xfrm>
          <a:off x="1115197" y="2858294"/>
          <a:ext cx="9961605" cy="1676400"/>
        </p:xfrm>
        <a:graphic>
          <a:graphicData uri="http://schemas.openxmlformats.org/drawingml/2006/table">
            <a:tbl>
              <a:tblPr firstRow="1" bandRow="1">
                <a:tableStyleId>{5C22544A-7EE6-4342-B048-85BDC9FD1C3A}</a:tableStyleId>
              </a:tblPr>
              <a:tblGrid>
                <a:gridCol w="3320535">
                  <a:extLst>
                    <a:ext uri="{9D8B030D-6E8A-4147-A177-3AD203B41FA5}">
                      <a16:colId xmlns:a16="http://schemas.microsoft.com/office/drawing/2014/main" val="2829212628"/>
                    </a:ext>
                  </a:extLst>
                </a:gridCol>
                <a:gridCol w="3320535">
                  <a:extLst>
                    <a:ext uri="{9D8B030D-6E8A-4147-A177-3AD203B41FA5}">
                      <a16:colId xmlns:a16="http://schemas.microsoft.com/office/drawing/2014/main" val="1923480833"/>
                    </a:ext>
                  </a:extLst>
                </a:gridCol>
                <a:gridCol w="3320535">
                  <a:extLst>
                    <a:ext uri="{9D8B030D-6E8A-4147-A177-3AD203B41FA5}">
                      <a16:colId xmlns:a16="http://schemas.microsoft.com/office/drawing/2014/main" val="4157094022"/>
                    </a:ext>
                  </a:extLst>
                </a:gridCol>
              </a:tblGrid>
              <a:tr h="293314">
                <a:tc>
                  <a:txBody>
                    <a:bodyPr/>
                    <a:lstStyle/>
                    <a:p>
                      <a:pPr algn="ctr"/>
                      <a:r>
                        <a:rPr lang="en-US" altLang="zh-TW" sz="1600" dirty="0"/>
                        <a:t>x1</a:t>
                      </a:r>
                      <a:endParaRPr lang="en-TW" sz="1600" dirty="0"/>
                    </a:p>
                  </a:txBody>
                  <a:tcPr anchor="ctr"/>
                </a:tc>
                <a:tc>
                  <a:txBody>
                    <a:bodyPr/>
                    <a:lstStyle/>
                    <a:p>
                      <a:pPr algn="ctr"/>
                      <a:r>
                        <a:rPr lang="en-US" altLang="zh-TW" sz="1600" dirty="0"/>
                        <a:t>x2</a:t>
                      </a:r>
                      <a:endParaRPr lang="en-TW" sz="1600" dirty="0"/>
                    </a:p>
                  </a:txBody>
                  <a:tcPr anchor="ctr"/>
                </a:tc>
                <a:tc>
                  <a:txBody>
                    <a:bodyPr/>
                    <a:lstStyle/>
                    <a:p>
                      <a:pPr algn="ctr"/>
                      <a:r>
                        <a:rPr lang="en-US" sz="1600" dirty="0"/>
                        <a:t>Output</a:t>
                      </a:r>
                      <a:endParaRPr lang="en-TW" sz="1600" dirty="0"/>
                    </a:p>
                  </a:txBody>
                  <a:tcPr anchor="ctr"/>
                </a:tc>
                <a:extLst>
                  <a:ext uri="{0D108BD9-81ED-4DB2-BD59-A6C34878D82A}">
                    <a16:rowId xmlns:a16="http://schemas.microsoft.com/office/drawing/2014/main" val="986263473"/>
                  </a:ext>
                </a:extLst>
              </a:tr>
              <a:tr h="293314">
                <a:tc>
                  <a:txBody>
                    <a:bodyPr/>
                    <a:lstStyle/>
                    <a:p>
                      <a:pPr algn="ctr"/>
                      <a:r>
                        <a:rPr lang="en-TW" sz="1600" dirty="0"/>
                        <a:t>1</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4110305753"/>
                  </a:ext>
                </a:extLst>
              </a:tr>
              <a:tr h="293314">
                <a:tc>
                  <a:txBody>
                    <a:bodyPr/>
                    <a:lstStyle/>
                    <a:p>
                      <a:pPr algn="ctr"/>
                      <a:r>
                        <a:rPr lang="en-TW" sz="1600" dirty="0"/>
                        <a:t>1</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3955587584"/>
                  </a:ext>
                </a:extLst>
              </a:tr>
              <a:tr h="293314">
                <a:tc>
                  <a:txBody>
                    <a:bodyPr/>
                    <a:lstStyle/>
                    <a:p>
                      <a:pPr algn="ctr"/>
                      <a:r>
                        <a:rPr lang="en-TW" sz="1600" dirty="0"/>
                        <a:t>0</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3162826096"/>
                  </a:ext>
                </a:extLst>
              </a:tr>
              <a:tr h="293314">
                <a:tc>
                  <a:txBody>
                    <a:bodyPr/>
                    <a:lstStyle/>
                    <a:p>
                      <a:pPr algn="ctr"/>
                      <a:r>
                        <a:rPr lang="en-TW" sz="1600" dirty="0"/>
                        <a:t>0</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1086551415"/>
                  </a:ext>
                </a:extLst>
              </a:tr>
            </a:tbl>
          </a:graphicData>
        </a:graphic>
      </p:graphicFrame>
    </p:spTree>
    <p:extLst>
      <p:ext uri="{BB962C8B-B14F-4D97-AF65-F5344CB8AC3E}">
        <p14:creationId xmlns:p14="http://schemas.microsoft.com/office/powerpoint/2010/main" val="253470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4A51-8745-9440-BF64-53279A37BCFA}"/>
              </a:ext>
            </a:extLst>
          </p:cNvPr>
          <p:cNvSpPr>
            <a:spLocks noGrp="1"/>
          </p:cNvSpPr>
          <p:nvPr>
            <p:ph type="title"/>
          </p:nvPr>
        </p:nvSpPr>
        <p:spPr/>
        <p:txBody>
          <a:bodyPr/>
          <a:lstStyle/>
          <a:p>
            <a:r>
              <a:rPr lang="en-TW" dirty="0"/>
              <a:t>Disjunctive Normal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FC6807-5464-F940-ABFC-E0935C6084A7}"/>
                  </a:ext>
                </a:extLst>
              </p:cNvPr>
              <p:cNvSpPr>
                <a:spLocks noGrp="1"/>
              </p:cNvSpPr>
              <p:nvPr>
                <p:ph idx="1"/>
              </p:nvPr>
            </p:nvSpPr>
            <p:spPr>
              <a:xfrm>
                <a:off x="838200" y="1825625"/>
                <a:ext cx="10515600" cy="4921164"/>
              </a:xfrm>
            </p:spPr>
            <p:txBody>
              <a:bodyPr>
                <a:normAutofit/>
              </a:bodyPr>
              <a:lstStyle/>
              <a:p>
                <a:pPr marL="0" indent="0">
                  <a:buNone/>
                </a:pPr>
                <a:r>
                  <a:rPr lang="en-TW" dirty="0"/>
                  <a:t>The boolean expression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r>
                      <m:rPr>
                        <m:nor/>
                      </m:rPr>
                      <a:rPr lang="en-US" dirty="0">
                        <a:latin typeface="Cambria Math" panose="02040503050406030204" pitchFamily="18" charset="0"/>
                      </a:rPr>
                      <m:t> </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𝑜𝑢𝑡𝑝𝑢𝑡</m:t>
                    </m:r>
                  </m:oMath>
                </a14:m>
                <a:r>
                  <a:rPr lang="en-US" altLang="zh-TW" dirty="0"/>
                  <a:t> perfectly matches the truth table: (If we verify both of them carefully)</a:t>
                </a:r>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By applying what we learned in chapter 8-1, we know that </a:t>
                </a:r>
              </a:p>
              <a:p>
                <a:pPr marL="0" indent="0" algn="ctr">
                  <a:buNone/>
                </a:pP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𝑜𝑢𝑡𝑝𝑜𝑢𝑡</m:t>
                        </m:r>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r>
                      <m:rPr>
                        <m:nor/>
                      </m:rPr>
                      <a:rPr lang="en-US" dirty="0">
                        <a:latin typeface="Cambria Math" panose="02040503050406030204" pitchFamily="18" charset="0"/>
                      </a:rPr>
                      <m:t> </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zh-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zh-TW" dirty="0"/>
                  <a:t> </a:t>
                </a:r>
                <a14:m>
                  <m:oMath xmlns:m="http://schemas.openxmlformats.org/officeDocument/2006/math">
                    <m:r>
                      <m:rPr>
                        <m:nor/>
                      </m:rPr>
                      <a:rPr lang="en-US" altLang="zh-TW" dirty="0"/>
                      <m:t>·</m:t>
                    </m:r>
                  </m:oMath>
                </a14:m>
                <a:r>
                  <a:rPr lang="en-US" altLang="zh-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altLang="zh-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zh-TW" dirty="0"/>
                  <a:t> </a:t>
                </a:r>
                <a14:m>
                  <m:oMath xmlns:m="http://schemas.openxmlformats.org/officeDocument/2006/math">
                    <m:r>
                      <m:rPr>
                        <m:nor/>
                      </m:rPr>
                      <a:rPr lang="en-US" altLang="zh-TW" dirty="0"/>
                      <m:t>·</m:t>
                    </m:r>
                  </m:oMath>
                </a14:m>
                <a:r>
                  <a:rPr lang="en-US" altLang="zh-TW" dirty="0"/>
                  <a:t> 1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ltLang="zh-TW" dirty="0"/>
              </a:p>
              <a:p>
                <a:pPr marL="0" indent="0">
                  <a:buNone/>
                </a:pPr>
                <a:r>
                  <a:rPr lang="en-US" altLang="zh-TW" dirty="0"/>
                  <a:t>Therefore, this output of the truth table is only controlled by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zh-TW" dirty="0"/>
                  <a:t>, regardless the value of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a:t>
                </a:r>
              </a:p>
            </p:txBody>
          </p:sp>
        </mc:Choice>
        <mc:Fallback xmlns="">
          <p:sp>
            <p:nvSpPr>
              <p:cNvPr id="3" name="Content Placeholder 2">
                <a:extLst>
                  <a:ext uri="{FF2B5EF4-FFF2-40B4-BE49-F238E27FC236}">
                    <a16:creationId xmlns:a16="http://schemas.microsoft.com/office/drawing/2014/main" id="{E5FC6807-5464-F940-ABFC-E0935C6084A7}"/>
                  </a:ext>
                </a:extLst>
              </p:cNvPr>
              <p:cNvSpPr>
                <a:spLocks noGrp="1" noRot="1" noChangeAspect="1" noMove="1" noResize="1" noEditPoints="1" noAdjustHandles="1" noChangeArrowheads="1" noChangeShapeType="1" noTextEdit="1"/>
              </p:cNvSpPr>
              <p:nvPr>
                <p:ph idx="1"/>
              </p:nvPr>
            </p:nvSpPr>
            <p:spPr>
              <a:xfrm>
                <a:off x="838200" y="1825625"/>
                <a:ext cx="10515600" cy="4921164"/>
              </a:xfrm>
              <a:blipFill>
                <a:blip r:embed="rId2"/>
                <a:stretch>
                  <a:fillRect l="-1206" t="-2057" b="-1285"/>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3924F2FC-6C6A-484E-8F5C-55BBC9AE90E7}"/>
              </a:ext>
            </a:extLst>
          </p:cNvPr>
          <p:cNvGraphicFramePr>
            <a:graphicFrameLocks noGrp="1"/>
          </p:cNvGraphicFramePr>
          <p:nvPr>
            <p:extLst>
              <p:ext uri="{D42A27DB-BD31-4B8C-83A1-F6EECF244321}">
                <p14:modId xmlns:p14="http://schemas.microsoft.com/office/powerpoint/2010/main" val="1295761498"/>
              </p:ext>
            </p:extLst>
          </p:nvPr>
        </p:nvGraphicFramePr>
        <p:xfrm>
          <a:off x="1115197" y="2833580"/>
          <a:ext cx="9961605" cy="1676400"/>
        </p:xfrm>
        <a:graphic>
          <a:graphicData uri="http://schemas.openxmlformats.org/drawingml/2006/table">
            <a:tbl>
              <a:tblPr firstRow="1" bandRow="1">
                <a:tableStyleId>{5C22544A-7EE6-4342-B048-85BDC9FD1C3A}</a:tableStyleId>
              </a:tblPr>
              <a:tblGrid>
                <a:gridCol w="3320535">
                  <a:extLst>
                    <a:ext uri="{9D8B030D-6E8A-4147-A177-3AD203B41FA5}">
                      <a16:colId xmlns:a16="http://schemas.microsoft.com/office/drawing/2014/main" val="2829212628"/>
                    </a:ext>
                  </a:extLst>
                </a:gridCol>
                <a:gridCol w="3320535">
                  <a:extLst>
                    <a:ext uri="{9D8B030D-6E8A-4147-A177-3AD203B41FA5}">
                      <a16:colId xmlns:a16="http://schemas.microsoft.com/office/drawing/2014/main" val="1923480833"/>
                    </a:ext>
                  </a:extLst>
                </a:gridCol>
                <a:gridCol w="3320535">
                  <a:extLst>
                    <a:ext uri="{9D8B030D-6E8A-4147-A177-3AD203B41FA5}">
                      <a16:colId xmlns:a16="http://schemas.microsoft.com/office/drawing/2014/main" val="4157094022"/>
                    </a:ext>
                  </a:extLst>
                </a:gridCol>
              </a:tblGrid>
              <a:tr h="293314">
                <a:tc>
                  <a:txBody>
                    <a:bodyPr/>
                    <a:lstStyle/>
                    <a:p>
                      <a:pPr algn="ctr"/>
                      <a:r>
                        <a:rPr lang="en-US" altLang="zh-TW" sz="1600" dirty="0"/>
                        <a:t>x1</a:t>
                      </a:r>
                      <a:endParaRPr lang="en-TW" sz="1600" dirty="0"/>
                    </a:p>
                  </a:txBody>
                  <a:tcPr anchor="ctr"/>
                </a:tc>
                <a:tc>
                  <a:txBody>
                    <a:bodyPr/>
                    <a:lstStyle/>
                    <a:p>
                      <a:pPr algn="ctr"/>
                      <a:r>
                        <a:rPr lang="en-US" altLang="zh-TW" sz="1600" dirty="0"/>
                        <a:t>x2</a:t>
                      </a:r>
                      <a:endParaRPr lang="en-TW" sz="1600" dirty="0"/>
                    </a:p>
                  </a:txBody>
                  <a:tcPr anchor="ctr"/>
                </a:tc>
                <a:tc>
                  <a:txBody>
                    <a:bodyPr/>
                    <a:lstStyle/>
                    <a:p>
                      <a:pPr algn="ctr"/>
                      <a:r>
                        <a:rPr lang="en-US" sz="1600" dirty="0"/>
                        <a:t>Output</a:t>
                      </a:r>
                      <a:endParaRPr lang="en-TW" sz="1600" dirty="0"/>
                    </a:p>
                  </a:txBody>
                  <a:tcPr anchor="ctr"/>
                </a:tc>
                <a:extLst>
                  <a:ext uri="{0D108BD9-81ED-4DB2-BD59-A6C34878D82A}">
                    <a16:rowId xmlns:a16="http://schemas.microsoft.com/office/drawing/2014/main" val="986263473"/>
                  </a:ext>
                </a:extLst>
              </a:tr>
              <a:tr h="293314">
                <a:tc>
                  <a:txBody>
                    <a:bodyPr/>
                    <a:lstStyle/>
                    <a:p>
                      <a:pPr algn="ctr"/>
                      <a:r>
                        <a:rPr lang="en-TW" sz="1600" dirty="0"/>
                        <a:t>1</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4110305753"/>
                  </a:ext>
                </a:extLst>
              </a:tr>
              <a:tr h="293314">
                <a:tc>
                  <a:txBody>
                    <a:bodyPr/>
                    <a:lstStyle/>
                    <a:p>
                      <a:pPr algn="ctr"/>
                      <a:r>
                        <a:rPr lang="en-TW" sz="1600" dirty="0"/>
                        <a:t>1</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3955587584"/>
                  </a:ext>
                </a:extLst>
              </a:tr>
              <a:tr h="293314">
                <a:tc>
                  <a:txBody>
                    <a:bodyPr/>
                    <a:lstStyle/>
                    <a:p>
                      <a:pPr algn="ctr"/>
                      <a:r>
                        <a:rPr lang="en-TW" sz="1600" dirty="0"/>
                        <a:t>0</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3162826096"/>
                  </a:ext>
                </a:extLst>
              </a:tr>
              <a:tr h="293314">
                <a:tc>
                  <a:txBody>
                    <a:bodyPr/>
                    <a:lstStyle/>
                    <a:p>
                      <a:pPr algn="ctr"/>
                      <a:r>
                        <a:rPr lang="en-TW" sz="1600" dirty="0"/>
                        <a:t>0</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1086551415"/>
                  </a:ext>
                </a:extLst>
              </a:tr>
            </a:tbl>
          </a:graphicData>
        </a:graphic>
      </p:graphicFrame>
    </p:spTree>
    <p:extLst>
      <p:ext uri="{BB962C8B-B14F-4D97-AF65-F5344CB8AC3E}">
        <p14:creationId xmlns:p14="http://schemas.microsoft.com/office/powerpoint/2010/main" val="1362611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6506-3B65-C943-BD10-1A0846E84524}"/>
              </a:ext>
            </a:extLst>
          </p:cNvPr>
          <p:cNvSpPr>
            <a:spLocks noGrp="1"/>
          </p:cNvSpPr>
          <p:nvPr>
            <p:ph type="title"/>
          </p:nvPr>
        </p:nvSpPr>
        <p:spPr/>
        <p:txBody>
          <a:bodyPr/>
          <a:lstStyle/>
          <a:p>
            <a:r>
              <a:rPr lang="en-TW" dirty="0"/>
              <a:t>Conjuctive Normal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C73E58-2E9D-194D-8CF5-5EDE58822047}"/>
                  </a:ext>
                </a:extLst>
              </p:cNvPr>
              <p:cNvSpPr>
                <a:spLocks noGrp="1"/>
              </p:cNvSpPr>
              <p:nvPr>
                <p:ph idx="1"/>
              </p:nvPr>
            </p:nvSpPr>
            <p:spPr/>
            <p:txBody>
              <a:bodyPr/>
              <a:lstStyle/>
              <a:p>
                <a:pPr marL="0" indent="0">
                  <a:buNone/>
                </a:pPr>
                <a:r>
                  <a:rPr lang="en-TW" dirty="0"/>
                  <a:t>The concept of CNF is quite simple, and very similar to DNF. </a:t>
                </a:r>
                <a:r>
                  <a:rPr lang="en-US" dirty="0"/>
                  <a:t>In DNF, we check the 1s in the output of the truth table. In CNF, we would check the 0s in the output of the truth table.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To produce 0s, we need </a:t>
                </a:r>
                <a:r>
                  <a:rPr lang="en-TW" dirty="0"/>
                  <a:t>either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is 1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is 0) or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is 0 and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is 0). </a:t>
                </a:r>
              </a:p>
            </p:txBody>
          </p:sp>
        </mc:Choice>
        <mc:Fallback xmlns="">
          <p:sp>
            <p:nvSpPr>
              <p:cNvPr id="3" name="Content Placeholder 2">
                <a:extLst>
                  <a:ext uri="{FF2B5EF4-FFF2-40B4-BE49-F238E27FC236}">
                    <a16:creationId xmlns:a16="http://schemas.microsoft.com/office/drawing/2014/main" id="{C7C73E58-2E9D-194D-8CF5-5EDE58822047}"/>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B9B83461-4CF9-174E-894B-BFA934343DCD}"/>
              </a:ext>
            </a:extLst>
          </p:cNvPr>
          <p:cNvGraphicFramePr>
            <a:graphicFrameLocks noGrp="1"/>
          </p:cNvGraphicFramePr>
          <p:nvPr>
            <p:extLst>
              <p:ext uri="{D42A27DB-BD31-4B8C-83A1-F6EECF244321}">
                <p14:modId xmlns:p14="http://schemas.microsoft.com/office/powerpoint/2010/main" val="96998854"/>
              </p:ext>
            </p:extLst>
          </p:nvPr>
        </p:nvGraphicFramePr>
        <p:xfrm>
          <a:off x="1115197" y="3163094"/>
          <a:ext cx="9961605" cy="1676400"/>
        </p:xfrm>
        <a:graphic>
          <a:graphicData uri="http://schemas.openxmlformats.org/drawingml/2006/table">
            <a:tbl>
              <a:tblPr firstRow="1" bandRow="1">
                <a:tableStyleId>{5C22544A-7EE6-4342-B048-85BDC9FD1C3A}</a:tableStyleId>
              </a:tblPr>
              <a:tblGrid>
                <a:gridCol w="3320535">
                  <a:extLst>
                    <a:ext uri="{9D8B030D-6E8A-4147-A177-3AD203B41FA5}">
                      <a16:colId xmlns:a16="http://schemas.microsoft.com/office/drawing/2014/main" val="2829212628"/>
                    </a:ext>
                  </a:extLst>
                </a:gridCol>
                <a:gridCol w="3320535">
                  <a:extLst>
                    <a:ext uri="{9D8B030D-6E8A-4147-A177-3AD203B41FA5}">
                      <a16:colId xmlns:a16="http://schemas.microsoft.com/office/drawing/2014/main" val="1923480833"/>
                    </a:ext>
                  </a:extLst>
                </a:gridCol>
                <a:gridCol w="3320535">
                  <a:extLst>
                    <a:ext uri="{9D8B030D-6E8A-4147-A177-3AD203B41FA5}">
                      <a16:colId xmlns:a16="http://schemas.microsoft.com/office/drawing/2014/main" val="4157094022"/>
                    </a:ext>
                  </a:extLst>
                </a:gridCol>
              </a:tblGrid>
              <a:tr h="293314">
                <a:tc>
                  <a:txBody>
                    <a:bodyPr/>
                    <a:lstStyle/>
                    <a:p>
                      <a:pPr algn="ctr"/>
                      <a:r>
                        <a:rPr lang="en-US" altLang="zh-TW" sz="1600" dirty="0"/>
                        <a:t>x1</a:t>
                      </a:r>
                      <a:endParaRPr lang="en-TW" sz="1600" dirty="0"/>
                    </a:p>
                  </a:txBody>
                  <a:tcPr anchor="ctr"/>
                </a:tc>
                <a:tc>
                  <a:txBody>
                    <a:bodyPr/>
                    <a:lstStyle/>
                    <a:p>
                      <a:pPr algn="ctr"/>
                      <a:r>
                        <a:rPr lang="en-US" altLang="zh-TW" sz="1600" dirty="0"/>
                        <a:t>x2</a:t>
                      </a:r>
                      <a:endParaRPr lang="en-TW" sz="1600" dirty="0"/>
                    </a:p>
                  </a:txBody>
                  <a:tcPr anchor="ctr"/>
                </a:tc>
                <a:tc>
                  <a:txBody>
                    <a:bodyPr/>
                    <a:lstStyle/>
                    <a:p>
                      <a:pPr algn="ctr"/>
                      <a:r>
                        <a:rPr lang="en-US" sz="1600" dirty="0"/>
                        <a:t>Output</a:t>
                      </a:r>
                      <a:endParaRPr lang="en-TW" sz="1600" dirty="0"/>
                    </a:p>
                  </a:txBody>
                  <a:tcPr anchor="ctr"/>
                </a:tc>
                <a:extLst>
                  <a:ext uri="{0D108BD9-81ED-4DB2-BD59-A6C34878D82A}">
                    <a16:rowId xmlns:a16="http://schemas.microsoft.com/office/drawing/2014/main" val="986263473"/>
                  </a:ext>
                </a:extLst>
              </a:tr>
              <a:tr h="293314">
                <a:tc>
                  <a:txBody>
                    <a:bodyPr/>
                    <a:lstStyle/>
                    <a:p>
                      <a:pPr algn="ctr"/>
                      <a:r>
                        <a:rPr lang="en-TW" sz="1600" dirty="0"/>
                        <a:t>1</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4110305753"/>
                  </a:ext>
                </a:extLst>
              </a:tr>
              <a:tr h="293314">
                <a:tc>
                  <a:txBody>
                    <a:bodyPr/>
                    <a:lstStyle/>
                    <a:p>
                      <a:pPr algn="ctr"/>
                      <a:r>
                        <a:rPr lang="en-TW" sz="1600" dirty="0"/>
                        <a:t>1</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3955587584"/>
                  </a:ext>
                </a:extLst>
              </a:tr>
              <a:tr h="293314">
                <a:tc>
                  <a:txBody>
                    <a:bodyPr/>
                    <a:lstStyle/>
                    <a:p>
                      <a:pPr algn="ctr"/>
                      <a:r>
                        <a:rPr lang="en-TW" sz="1600" dirty="0"/>
                        <a:t>0</a:t>
                      </a:r>
                    </a:p>
                  </a:txBody>
                  <a:tcPr anchor="ctr"/>
                </a:tc>
                <a:tc>
                  <a:txBody>
                    <a:bodyPr/>
                    <a:lstStyle/>
                    <a:p>
                      <a:pPr algn="ctr"/>
                      <a:r>
                        <a:rPr lang="en-TW" sz="1600" dirty="0"/>
                        <a:t>1</a:t>
                      </a:r>
                    </a:p>
                  </a:txBody>
                  <a:tcPr anchor="ctr"/>
                </a:tc>
                <a:tc>
                  <a:txBody>
                    <a:bodyPr/>
                    <a:lstStyle/>
                    <a:p>
                      <a:pPr algn="ctr"/>
                      <a:r>
                        <a:rPr lang="en-TW" sz="1600" dirty="0"/>
                        <a:t>1</a:t>
                      </a:r>
                    </a:p>
                  </a:txBody>
                  <a:tcPr anchor="ctr"/>
                </a:tc>
                <a:extLst>
                  <a:ext uri="{0D108BD9-81ED-4DB2-BD59-A6C34878D82A}">
                    <a16:rowId xmlns:a16="http://schemas.microsoft.com/office/drawing/2014/main" val="3162826096"/>
                  </a:ext>
                </a:extLst>
              </a:tr>
              <a:tr h="293314">
                <a:tc>
                  <a:txBody>
                    <a:bodyPr/>
                    <a:lstStyle/>
                    <a:p>
                      <a:pPr algn="ctr"/>
                      <a:r>
                        <a:rPr lang="en-TW" sz="1600" dirty="0"/>
                        <a:t>0</a:t>
                      </a:r>
                    </a:p>
                  </a:txBody>
                  <a:tcPr anchor="ctr"/>
                </a:tc>
                <a:tc>
                  <a:txBody>
                    <a:bodyPr/>
                    <a:lstStyle/>
                    <a:p>
                      <a:pPr algn="ctr"/>
                      <a:r>
                        <a:rPr lang="en-TW" sz="1600" dirty="0"/>
                        <a:t>0</a:t>
                      </a:r>
                    </a:p>
                  </a:txBody>
                  <a:tcPr anchor="ctr"/>
                </a:tc>
                <a:tc>
                  <a:txBody>
                    <a:bodyPr/>
                    <a:lstStyle/>
                    <a:p>
                      <a:pPr algn="ctr"/>
                      <a:r>
                        <a:rPr lang="en-TW" sz="1600" dirty="0"/>
                        <a:t>0</a:t>
                      </a:r>
                    </a:p>
                  </a:txBody>
                  <a:tcPr anchor="ctr"/>
                </a:tc>
                <a:extLst>
                  <a:ext uri="{0D108BD9-81ED-4DB2-BD59-A6C34878D82A}">
                    <a16:rowId xmlns:a16="http://schemas.microsoft.com/office/drawing/2014/main" val="1086551415"/>
                  </a:ext>
                </a:extLst>
              </a:tr>
            </a:tbl>
          </a:graphicData>
        </a:graphic>
      </p:graphicFrame>
    </p:spTree>
    <p:extLst>
      <p:ext uri="{BB962C8B-B14F-4D97-AF65-F5344CB8AC3E}">
        <p14:creationId xmlns:p14="http://schemas.microsoft.com/office/powerpoint/2010/main" val="3431379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3FBD-FB0F-5041-A483-5B13853760FE}"/>
              </a:ext>
            </a:extLst>
          </p:cNvPr>
          <p:cNvSpPr>
            <a:spLocks noGrp="1"/>
          </p:cNvSpPr>
          <p:nvPr>
            <p:ph type="title"/>
          </p:nvPr>
        </p:nvSpPr>
        <p:spPr/>
        <p:txBody>
          <a:bodyPr/>
          <a:lstStyle/>
          <a:p>
            <a:r>
              <a:rPr lang="en-TW" dirty="0"/>
              <a:t>Conjuctive Normal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207B9-BDB6-C64D-80C3-63518CAED3D4}"/>
                  </a:ext>
                </a:extLst>
              </p:cNvPr>
              <p:cNvSpPr>
                <a:spLocks noGrp="1"/>
              </p:cNvSpPr>
              <p:nvPr>
                <p:ph idx="1"/>
              </p:nvPr>
            </p:nvSpPr>
            <p:spPr>
              <a:xfrm>
                <a:off x="838200" y="1825625"/>
                <a:ext cx="10515600" cy="4921164"/>
              </a:xfrm>
            </p:spPr>
            <p:txBody>
              <a:bodyPr/>
              <a:lstStyle/>
              <a:p>
                <a:pPr marL="0" indent="0">
                  <a:buNone/>
                </a:pPr>
                <a:r>
                  <a:rPr lang="en-TW" dirty="0"/>
                  <a:t>Therefore, we can write</a:t>
                </a:r>
              </a:p>
              <a:p>
                <a:pPr marL="0" indent="0" algn="ctr">
                  <a:buNone/>
                </a:pP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b="0" i="1" dirty="0" smtClean="0">
                        <a:latin typeface="Cambria Math" panose="02040503050406030204" pitchFamily="18" charset="0"/>
                      </a:rPr>
                      <m:t>′</m:t>
                    </m:r>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r>
                      <m:rPr>
                        <m:nor/>
                      </m:rPr>
                      <a:rPr lang="en-US" dirty="0">
                        <a:latin typeface="Cambria Math" panose="02040503050406030204" pitchFamily="18" charset="0"/>
                      </a:rPr>
                      <m:t> </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𝑜𝑢𝑡𝑝𝑢𝑡</m:t>
                    </m:r>
                    <m:r>
                      <a:rPr lang="en-US" b="0" i="0" smtClean="0">
                        <a:latin typeface="Cambria Math" panose="02040503050406030204" pitchFamily="18" charset="0"/>
                      </a:rPr>
                      <m:t>)′</m:t>
                    </m:r>
                  </m:oMath>
                </a14:m>
                <a:endParaRPr lang="en-TW" dirty="0"/>
              </a:p>
              <a:p>
                <a:pPr marL="0" indent="0">
                  <a:buNone/>
                </a:pPr>
                <a:r>
                  <a:rPr lang="en-TW" dirty="0"/>
                  <a:t>Then, by using De Morgan’s law, we can do negation on both sides of the equation, then:</a:t>
                </a:r>
              </a:p>
              <a:p>
                <a:pPr marL="0" indent="0" algn="ctr">
                  <a:buNone/>
                </a:pPr>
                <a14:m>
                  <m:oMath xmlns:m="http://schemas.openxmlformats.org/officeDocument/2006/math">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a:t>
                </a:r>
                <a14:m>
                  <m:oMath xmlns:m="http://schemas.openxmlformats.org/officeDocument/2006/math">
                    <m:r>
                      <m:rPr>
                        <m:nor/>
                      </m:rPr>
                      <a:rPr lang="en-US" altLang="zh-TW" dirty="0"/>
                      <m:t>·</m:t>
                    </m:r>
                  </m:oMath>
                </a14:m>
                <a:r>
                  <a:rPr lang="en-TW" dirty="0"/>
                  <a:t> </a:t>
                </a:r>
                <a14:m>
                  <m:oMath xmlns:m="http://schemas.openxmlformats.org/officeDocument/2006/math">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m:t>
                        </m:r>
                      </m:sup>
                    </m:sSubSup>
                    <m:r>
                      <m:rPr>
                        <m:nor/>
                      </m:rPr>
                      <a:rPr lang="en-US" dirty="0">
                        <a:latin typeface="Cambria Math" panose="02040503050406030204" pitchFamily="18" charset="0"/>
                      </a:rPr>
                      <m:t> </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𝑜𝑢𝑡𝑝𝑢𝑡</m:t>
                    </m:r>
                  </m:oMath>
                </a14:m>
                <a:endParaRPr lang="en-TW" dirty="0"/>
              </a:p>
              <a:p>
                <a:pPr marL="0" indent="0" algn="ctr">
                  <a:buNone/>
                </a:pP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altLang="zh-TW" dirty="0"/>
                  <a:t> </a:t>
                </a:r>
                <a14:m>
                  <m:oMath xmlns:m="http://schemas.openxmlformats.org/officeDocument/2006/math">
                    <m:r>
                      <m:rPr>
                        <m:nor/>
                      </m:rPr>
                      <a:rPr lang="en-US" altLang="zh-TW" dirty="0">
                        <a:latin typeface="Cambria Math" panose="02040503050406030204" pitchFamily="18" charset="0"/>
                      </a:rPr>
                      <m:t>+</m:t>
                    </m:r>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b="0" i="1" dirty="0" smtClean="0">
                        <a:latin typeface="Cambria Math" panose="02040503050406030204" pitchFamily="18" charset="0"/>
                      </a:rPr>
                      <m:t>)</m:t>
                    </m:r>
                    <m:r>
                      <m:rPr>
                        <m:nor/>
                      </m:rPr>
                      <a:rPr lang="en-US" b="0" i="0" dirty="0" smtClean="0">
                        <a:latin typeface="Cambria Math" panose="02040503050406030204" pitchFamily="18" charset="0"/>
                      </a:rPr>
                      <m:t> </m:t>
                    </m:r>
                    <m:r>
                      <m:rPr>
                        <m:nor/>
                      </m:rPr>
                      <a:rPr lang="en-US" altLang="zh-TW" dirty="0"/>
                      <m:t>·</m:t>
                    </m:r>
                    <m:r>
                      <m:rPr>
                        <m:nor/>
                      </m:rPr>
                      <a:rPr lang="en-US" altLang="zh-TW" b="0" i="0" dirty="0" smtClean="0"/>
                      <m:t> </m:t>
                    </m:r>
                    <m:r>
                      <a:rPr lang="en-US" b="0" i="1" dirty="0" smtClean="0">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b="0" i="0" smtClean="0">
                        <a:latin typeface="Cambria Math" panose="02040503050406030204" pitchFamily="18" charset="0"/>
                      </a:rPr>
                      <m:t>+</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𝑜𝑢𝑡𝑝𝑢𝑡</m:t>
                    </m:r>
                  </m:oMath>
                </a14:m>
                <a:endParaRPr lang="en-TW" dirty="0"/>
              </a:p>
              <a:p>
                <a:pPr marL="0" indent="0">
                  <a:buNone/>
                </a:pPr>
                <a:r>
                  <a:rPr lang="en-TW" dirty="0"/>
                  <a:t>Now, the boolean expression is in a form of “Product of Sums”. This is why CNF is known as “Product of Sums”.</a:t>
                </a:r>
              </a:p>
              <a:p>
                <a:pPr marL="0" indent="0">
                  <a:buNone/>
                </a:pPr>
                <a:endParaRPr lang="en-TW" dirty="0"/>
              </a:p>
              <a:p>
                <a:pPr marL="0" indent="0">
                  <a:buNone/>
                </a:pPr>
                <a:endParaRPr lang="en-TW" dirty="0"/>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8FA207B9-BDB6-C64D-80C3-63518CAED3D4}"/>
                  </a:ext>
                </a:extLst>
              </p:cNvPr>
              <p:cNvSpPr>
                <a:spLocks noGrp="1" noRot="1" noChangeAspect="1" noMove="1" noResize="1" noEditPoints="1" noAdjustHandles="1" noChangeArrowheads="1" noChangeShapeType="1" noTextEdit="1"/>
              </p:cNvSpPr>
              <p:nvPr>
                <p:ph idx="1"/>
              </p:nvPr>
            </p:nvSpPr>
            <p:spPr>
              <a:xfrm>
                <a:off x="838200" y="1825625"/>
                <a:ext cx="10515600" cy="4921164"/>
              </a:xfrm>
              <a:blipFill>
                <a:blip r:embed="rId2"/>
                <a:stretch>
                  <a:fillRect l="-1206" t="-2057"/>
                </a:stretch>
              </a:blipFill>
            </p:spPr>
            <p:txBody>
              <a:bodyPr/>
              <a:lstStyle/>
              <a:p>
                <a:r>
                  <a:rPr lang="en-TW">
                    <a:noFill/>
                  </a:rPr>
                  <a:t> </a:t>
                </a:r>
              </a:p>
            </p:txBody>
          </p:sp>
        </mc:Fallback>
      </mc:AlternateContent>
    </p:spTree>
    <p:extLst>
      <p:ext uri="{BB962C8B-B14F-4D97-AF65-F5344CB8AC3E}">
        <p14:creationId xmlns:p14="http://schemas.microsoft.com/office/powerpoint/2010/main" val="1586268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B056-3713-4248-8080-36A4E9386E8C}"/>
              </a:ext>
            </a:extLst>
          </p:cNvPr>
          <p:cNvSpPr>
            <a:spLocks noGrp="1"/>
          </p:cNvSpPr>
          <p:nvPr>
            <p:ph type="title"/>
          </p:nvPr>
        </p:nvSpPr>
        <p:spPr/>
        <p:txBody>
          <a:bodyPr/>
          <a:lstStyle/>
          <a:p>
            <a:r>
              <a:rPr lang="en-TW" dirty="0"/>
              <a:t>Conjuctive Normal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23BB70-86AE-A044-856D-532B9471977B}"/>
                  </a:ext>
                </a:extLst>
              </p:cNvPr>
              <p:cNvSpPr>
                <a:spLocks noGrp="1"/>
              </p:cNvSpPr>
              <p:nvPr>
                <p:ph idx="1"/>
              </p:nvPr>
            </p:nvSpPr>
            <p:spPr/>
            <p:txBody>
              <a:bodyPr/>
              <a:lstStyle/>
              <a:p>
                <a:pPr marL="0" indent="0">
                  <a:buNone/>
                </a:pPr>
                <a:r>
                  <a:rPr lang="en-TW" dirty="0"/>
                  <a:t>Last but not least, by applying what we learned from 8-1, we can do:</a:t>
                </a:r>
              </a:p>
              <a:p>
                <a:pPr marL="0" indent="0" algn="ctr">
                  <a:buNone/>
                </a:pPr>
                <a14:m>
                  <m:oMath xmlns:m="http://schemas.openxmlformats.org/officeDocument/2006/math">
                    <m:r>
                      <a:rPr lang="en-US" i="1">
                        <a:latin typeface="Cambria Math" panose="02040503050406030204" pitchFamily="18" charset="0"/>
                      </a:rPr>
                      <m:t>𝑜𝑢𝑡𝑝𝑢𝑡</m:t>
                    </m:r>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oMath>
                </a14:m>
                <a:r>
                  <a:rPr lang="en-US" altLang="zh-TW" dirty="0"/>
                  <a:t> </a:t>
                </a:r>
                <a14:m>
                  <m:oMath xmlns:m="http://schemas.openxmlformats.org/officeDocument/2006/math">
                    <m:r>
                      <m:rPr>
                        <m:nor/>
                      </m:rPr>
                      <a:rPr lang="en-US" altLang="zh-TW" dirty="0">
                        <a:latin typeface="Cambria Math" panose="02040503050406030204" pitchFamily="18" charset="0"/>
                      </a:rPr>
                      <m:t>+</m:t>
                    </m:r>
                    <m:sSub>
                      <m:sSubPr>
                        <m:ctrlPr>
                          <a:rPr lang="en-TW"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r>
                      <m:rPr>
                        <m:nor/>
                      </m:rPr>
                      <a:rPr lang="en-US" dirty="0">
                        <a:latin typeface="Cambria Math" panose="02040503050406030204" pitchFamily="18" charset="0"/>
                      </a:rPr>
                      <m:t> </m:t>
                    </m:r>
                    <m:r>
                      <m:rPr>
                        <m:nor/>
                      </m:rPr>
                      <a:rPr lang="en-US" altLang="zh-TW" dirty="0"/>
                      <m:t>· </m:t>
                    </m:r>
                    <m:d>
                      <m:dPr>
                        <m:ctrlPr>
                          <a:rPr lang="en-US" altLang="zh-TW" i="1" dirty="0">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m:t>
                        </m:r>
                        <m:r>
                          <m:rPr>
                            <m:nor/>
                          </m:rPr>
                          <a:rPr lang="en-US" altLang="zh-TW" dirty="0"/>
                          <m:t> </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sSubSup>
                          <m:sSubSupPr>
                            <m:ctrlPr>
                              <a:rPr lang="en-US" altLang="zh-TW" i="1" dirty="0">
                                <a:latin typeface="Cambria Math" panose="02040503050406030204" pitchFamily="18" charset="0"/>
                              </a:rPr>
                            </m:ctrlPr>
                          </m:sSubSupPr>
                          <m:e>
                            <m:r>
                              <a:rPr lang="en-US" altLang="zh-TW" b="0" i="1" dirty="0"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e>
                    </m:d>
                    <m:r>
                      <a:rPr lang="en-US" i="1">
                        <a:latin typeface="Cambria Math" panose="02040503050406030204" pitchFamily="18" charset="0"/>
                      </a:rPr>
                      <m:t>+</m:t>
                    </m:r>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TW" dirty="0"/>
              </a:p>
              <a:p>
                <a:pPr marL="0" indent="0">
                  <a:buNone/>
                </a:pPr>
                <a:r>
                  <a:rPr lang="en-TW" dirty="0"/>
                  <a:t>Then, we know </a:t>
                </a:r>
                <a:r>
                  <a:rPr lang="en-US" altLang="zh-TW" dirty="0"/>
                  <a:t>that the output of the truth table is only controlled by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zh-TW" dirty="0"/>
                  <a:t>, regardless the value of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US" altLang="zh-TW" dirty="0"/>
                  <a:t>. No matter if we choose DNF or CNF, we will end up having the same conclusion.</a:t>
                </a:r>
              </a:p>
              <a:p>
                <a:pPr marL="0" indent="0">
                  <a:buNone/>
                </a:pPr>
                <a:r>
                  <a:rPr lang="en-TW" dirty="0"/>
                  <a:t>How do we know which one to choose? Well, it depends on which one is easier to solve the problem. Let’s learn from the examples below.</a:t>
                </a:r>
                <a:endParaRPr lang="en-US" dirty="0"/>
              </a:p>
            </p:txBody>
          </p:sp>
        </mc:Choice>
        <mc:Fallback xmlns="">
          <p:sp>
            <p:nvSpPr>
              <p:cNvPr id="3" name="Content Placeholder 2">
                <a:extLst>
                  <a:ext uri="{FF2B5EF4-FFF2-40B4-BE49-F238E27FC236}">
                    <a16:creationId xmlns:a16="http://schemas.microsoft.com/office/drawing/2014/main" id="{5323BB70-86AE-A044-856D-532B9471977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34968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600"/>
              <a:t>8-1</a:t>
            </a:r>
            <a:br>
              <a:rPr lang="en-US" sz="4600"/>
            </a:br>
            <a:r>
              <a:rPr lang="en-US" sz="4600"/>
              <a:t>Boolean Algebra Structure</a:t>
            </a:r>
            <a:endParaRPr lang="en-TW" sz="46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92" name="Group 9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93" name="Rectangle 9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F42BB74A-1A4D-804D-8AD1-71864A11B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C96F-F741-3145-BB4C-E1146C0D1D14}"/>
              </a:ext>
            </a:extLst>
          </p:cNvPr>
          <p:cNvSpPr>
            <a:spLocks noGrp="1"/>
          </p:cNvSpPr>
          <p:nvPr>
            <p:ph type="title"/>
          </p:nvPr>
        </p:nvSpPr>
        <p:spPr/>
        <p:txBody>
          <a:bodyPr/>
          <a:lstStyle/>
          <a:p>
            <a:r>
              <a:rPr lang="en-TW" dirty="0"/>
              <a:t>Example 8-2-5</a:t>
            </a:r>
          </a:p>
        </p:txBody>
      </p:sp>
      <p:sp>
        <p:nvSpPr>
          <p:cNvPr id="3" name="Content Placeholder 2">
            <a:extLst>
              <a:ext uri="{FF2B5EF4-FFF2-40B4-BE49-F238E27FC236}">
                <a16:creationId xmlns:a16="http://schemas.microsoft.com/office/drawing/2014/main" id="{BF69A283-CDEF-4144-9676-9209C42118A5}"/>
              </a:ext>
            </a:extLst>
          </p:cNvPr>
          <p:cNvSpPr>
            <a:spLocks noGrp="1"/>
          </p:cNvSpPr>
          <p:nvPr>
            <p:ph idx="1"/>
          </p:nvPr>
        </p:nvSpPr>
        <p:spPr/>
        <p:txBody>
          <a:bodyPr/>
          <a:lstStyle/>
          <a:p>
            <a:pPr marL="0" indent="0">
              <a:buNone/>
            </a:pPr>
            <a:r>
              <a:rPr lang="en-TW" dirty="0"/>
              <a:t>Given the following truth table, find the boolean expression, and draw the logical circuit.</a:t>
            </a:r>
          </a:p>
        </p:txBody>
      </p:sp>
      <p:pic>
        <p:nvPicPr>
          <p:cNvPr id="6" name="Picture 5" descr="Table&#10;&#10;Description automatically generated">
            <a:extLst>
              <a:ext uri="{FF2B5EF4-FFF2-40B4-BE49-F238E27FC236}">
                <a16:creationId xmlns:a16="http://schemas.microsoft.com/office/drawing/2014/main" id="{14676F83-0BB5-2A49-A481-26519A8CF777}"/>
              </a:ext>
            </a:extLst>
          </p:cNvPr>
          <p:cNvPicPr>
            <a:picLocks noChangeAspect="1"/>
          </p:cNvPicPr>
          <p:nvPr/>
        </p:nvPicPr>
        <p:blipFill>
          <a:blip r:embed="rId2"/>
          <a:stretch>
            <a:fillRect/>
          </a:stretch>
        </p:blipFill>
        <p:spPr>
          <a:xfrm>
            <a:off x="1210619" y="3020898"/>
            <a:ext cx="9770762" cy="2744129"/>
          </a:xfrm>
          <a:prstGeom prst="rect">
            <a:avLst/>
          </a:prstGeom>
        </p:spPr>
      </p:pic>
    </p:spTree>
    <p:extLst>
      <p:ext uri="{BB962C8B-B14F-4D97-AF65-F5344CB8AC3E}">
        <p14:creationId xmlns:p14="http://schemas.microsoft.com/office/powerpoint/2010/main" val="3101594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119E-B094-214C-9E13-31DB470361FD}"/>
              </a:ext>
            </a:extLst>
          </p:cNvPr>
          <p:cNvSpPr>
            <a:spLocks noGrp="1"/>
          </p:cNvSpPr>
          <p:nvPr>
            <p:ph type="title"/>
          </p:nvPr>
        </p:nvSpPr>
        <p:spPr/>
        <p:txBody>
          <a:bodyPr/>
          <a:lstStyle/>
          <a:p>
            <a:r>
              <a:rPr lang="en-TW" dirty="0"/>
              <a:t>Addition in Binary and Decimal Systems</a:t>
            </a:r>
          </a:p>
        </p:txBody>
      </p:sp>
      <p:sp>
        <p:nvSpPr>
          <p:cNvPr id="3" name="Content Placeholder 2">
            <a:extLst>
              <a:ext uri="{FF2B5EF4-FFF2-40B4-BE49-F238E27FC236}">
                <a16:creationId xmlns:a16="http://schemas.microsoft.com/office/drawing/2014/main" id="{0DC1EDC9-73B5-8044-9AE9-734D961F84D7}"/>
              </a:ext>
            </a:extLst>
          </p:cNvPr>
          <p:cNvSpPr>
            <a:spLocks noGrp="1"/>
          </p:cNvSpPr>
          <p:nvPr>
            <p:ph idx="1"/>
          </p:nvPr>
        </p:nvSpPr>
        <p:spPr/>
        <p:txBody>
          <a:bodyPr/>
          <a:lstStyle/>
          <a:p>
            <a:pPr marL="0" indent="0">
              <a:buNone/>
            </a:pPr>
            <a:r>
              <a:rPr lang="en-TW" dirty="0"/>
              <a:t>Let’s quickly learn about how to do addition in decimal and binary systems. We all learned how to do addition in decimal number system; what about binary? How do we add 10101 and 11111 together?</a:t>
            </a:r>
          </a:p>
          <a:p>
            <a:pPr marL="0" indent="0">
              <a:buNone/>
            </a:pPr>
            <a:r>
              <a:rPr lang="en-TW" dirty="0"/>
              <a:t>First, let’s recall that binary numbers can be converted into decimal numbers:</a:t>
            </a:r>
          </a:p>
          <a:p>
            <a:pPr marL="0" indent="0">
              <a:buNone/>
            </a:pPr>
            <a:endParaRPr lang="en-TW" dirty="0"/>
          </a:p>
        </p:txBody>
      </p:sp>
      <p:graphicFrame>
        <p:nvGraphicFramePr>
          <p:cNvPr id="4" name="Table 4">
            <a:extLst>
              <a:ext uri="{FF2B5EF4-FFF2-40B4-BE49-F238E27FC236}">
                <a16:creationId xmlns:a16="http://schemas.microsoft.com/office/drawing/2014/main" id="{07600C77-5096-894D-8E35-3D557E24881F}"/>
              </a:ext>
            </a:extLst>
          </p:cNvPr>
          <p:cNvGraphicFramePr>
            <a:graphicFrameLocks noGrp="1"/>
          </p:cNvGraphicFramePr>
          <p:nvPr>
            <p:extLst>
              <p:ext uri="{D42A27DB-BD31-4B8C-83A1-F6EECF244321}">
                <p14:modId xmlns:p14="http://schemas.microsoft.com/office/powerpoint/2010/main" val="1481311100"/>
              </p:ext>
            </p:extLst>
          </p:nvPr>
        </p:nvGraphicFramePr>
        <p:xfrm>
          <a:off x="2032000" y="431182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94054373"/>
                    </a:ext>
                  </a:extLst>
                </a:gridCol>
                <a:gridCol w="4064000">
                  <a:extLst>
                    <a:ext uri="{9D8B030D-6E8A-4147-A177-3AD203B41FA5}">
                      <a16:colId xmlns:a16="http://schemas.microsoft.com/office/drawing/2014/main" val="4017497133"/>
                    </a:ext>
                  </a:extLst>
                </a:gridCol>
              </a:tblGrid>
              <a:tr h="370840">
                <a:tc>
                  <a:txBody>
                    <a:bodyPr/>
                    <a:lstStyle/>
                    <a:p>
                      <a:pPr algn="ctr"/>
                      <a:r>
                        <a:rPr lang="en-TW" dirty="0"/>
                        <a:t>Decimal</a:t>
                      </a:r>
                    </a:p>
                  </a:txBody>
                  <a:tcPr/>
                </a:tc>
                <a:tc>
                  <a:txBody>
                    <a:bodyPr/>
                    <a:lstStyle/>
                    <a:p>
                      <a:pPr algn="ctr"/>
                      <a:r>
                        <a:rPr lang="en-TW" dirty="0"/>
                        <a:t>Binary</a:t>
                      </a:r>
                    </a:p>
                  </a:txBody>
                  <a:tcPr/>
                </a:tc>
                <a:extLst>
                  <a:ext uri="{0D108BD9-81ED-4DB2-BD59-A6C34878D82A}">
                    <a16:rowId xmlns:a16="http://schemas.microsoft.com/office/drawing/2014/main" val="4018909746"/>
                  </a:ext>
                </a:extLst>
              </a:tr>
              <a:tr h="370840">
                <a:tc>
                  <a:txBody>
                    <a:bodyPr/>
                    <a:lstStyle/>
                    <a:p>
                      <a:pPr algn="ctr"/>
                      <a:r>
                        <a:rPr lang="en-TW" dirty="0"/>
                        <a:t>0</a:t>
                      </a:r>
                    </a:p>
                  </a:txBody>
                  <a:tcPr/>
                </a:tc>
                <a:tc>
                  <a:txBody>
                    <a:bodyPr/>
                    <a:lstStyle/>
                    <a:p>
                      <a:pPr algn="ctr"/>
                      <a:r>
                        <a:rPr lang="en-TW" dirty="0"/>
                        <a:t>00</a:t>
                      </a:r>
                    </a:p>
                  </a:txBody>
                  <a:tcPr/>
                </a:tc>
                <a:extLst>
                  <a:ext uri="{0D108BD9-81ED-4DB2-BD59-A6C34878D82A}">
                    <a16:rowId xmlns:a16="http://schemas.microsoft.com/office/drawing/2014/main" val="4249483364"/>
                  </a:ext>
                </a:extLst>
              </a:tr>
              <a:tr h="370840">
                <a:tc>
                  <a:txBody>
                    <a:bodyPr/>
                    <a:lstStyle/>
                    <a:p>
                      <a:pPr algn="ctr"/>
                      <a:r>
                        <a:rPr lang="en-TW" dirty="0"/>
                        <a:t>1</a:t>
                      </a:r>
                    </a:p>
                  </a:txBody>
                  <a:tcPr/>
                </a:tc>
                <a:tc>
                  <a:txBody>
                    <a:bodyPr/>
                    <a:lstStyle/>
                    <a:p>
                      <a:pPr algn="ctr"/>
                      <a:r>
                        <a:rPr lang="en-TW" dirty="0"/>
                        <a:t>01</a:t>
                      </a:r>
                    </a:p>
                  </a:txBody>
                  <a:tcPr/>
                </a:tc>
                <a:extLst>
                  <a:ext uri="{0D108BD9-81ED-4DB2-BD59-A6C34878D82A}">
                    <a16:rowId xmlns:a16="http://schemas.microsoft.com/office/drawing/2014/main" val="1173391378"/>
                  </a:ext>
                </a:extLst>
              </a:tr>
              <a:tr h="370840">
                <a:tc>
                  <a:txBody>
                    <a:bodyPr/>
                    <a:lstStyle/>
                    <a:p>
                      <a:pPr algn="ctr"/>
                      <a:r>
                        <a:rPr lang="en-TW" dirty="0"/>
                        <a:t>2</a:t>
                      </a:r>
                    </a:p>
                  </a:txBody>
                  <a:tcPr/>
                </a:tc>
                <a:tc>
                  <a:txBody>
                    <a:bodyPr/>
                    <a:lstStyle/>
                    <a:p>
                      <a:pPr algn="ctr"/>
                      <a:r>
                        <a:rPr lang="en-TW" dirty="0"/>
                        <a:t>10</a:t>
                      </a:r>
                    </a:p>
                  </a:txBody>
                  <a:tcPr/>
                </a:tc>
                <a:extLst>
                  <a:ext uri="{0D108BD9-81ED-4DB2-BD59-A6C34878D82A}">
                    <a16:rowId xmlns:a16="http://schemas.microsoft.com/office/drawing/2014/main" val="4269284033"/>
                  </a:ext>
                </a:extLst>
              </a:tr>
              <a:tr h="370840">
                <a:tc>
                  <a:txBody>
                    <a:bodyPr/>
                    <a:lstStyle/>
                    <a:p>
                      <a:pPr algn="ctr"/>
                      <a:r>
                        <a:rPr lang="en-TW" dirty="0"/>
                        <a:t>3</a:t>
                      </a:r>
                    </a:p>
                  </a:txBody>
                  <a:tcPr/>
                </a:tc>
                <a:tc>
                  <a:txBody>
                    <a:bodyPr/>
                    <a:lstStyle/>
                    <a:p>
                      <a:pPr algn="ctr"/>
                      <a:r>
                        <a:rPr lang="en-TW" dirty="0"/>
                        <a:t>11</a:t>
                      </a:r>
                    </a:p>
                  </a:txBody>
                  <a:tcPr/>
                </a:tc>
                <a:extLst>
                  <a:ext uri="{0D108BD9-81ED-4DB2-BD59-A6C34878D82A}">
                    <a16:rowId xmlns:a16="http://schemas.microsoft.com/office/drawing/2014/main" val="3123159731"/>
                  </a:ext>
                </a:extLst>
              </a:tr>
            </a:tbl>
          </a:graphicData>
        </a:graphic>
      </p:graphicFrame>
    </p:spTree>
    <p:extLst>
      <p:ext uri="{BB962C8B-B14F-4D97-AF65-F5344CB8AC3E}">
        <p14:creationId xmlns:p14="http://schemas.microsoft.com/office/powerpoint/2010/main" val="164051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A908A-7A8B-AE43-A99D-12A5696BB7D4}"/>
              </a:ext>
            </a:extLst>
          </p:cNvPr>
          <p:cNvSpPr>
            <a:spLocks noGrp="1"/>
          </p:cNvSpPr>
          <p:nvPr>
            <p:ph type="title"/>
          </p:nvPr>
        </p:nvSpPr>
        <p:spPr/>
        <p:txBody>
          <a:bodyPr/>
          <a:lstStyle/>
          <a:p>
            <a:r>
              <a:rPr lang="en-TW" dirty="0"/>
              <a:t>Addition in Binary and Decimal Systems</a:t>
            </a:r>
          </a:p>
        </p:txBody>
      </p:sp>
      <p:sp>
        <p:nvSpPr>
          <p:cNvPr id="3" name="Content Placeholder 2">
            <a:extLst>
              <a:ext uri="{FF2B5EF4-FFF2-40B4-BE49-F238E27FC236}">
                <a16:creationId xmlns:a16="http://schemas.microsoft.com/office/drawing/2014/main" id="{0E9CBC6B-532B-A847-A0FB-6278164B567B}"/>
              </a:ext>
            </a:extLst>
          </p:cNvPr>
          <p:cNvSpPr>
            <a:spLocks noGrp="1"/>
          </p:cNvSpPr>
          <p:nvPr>
            <p:ph idx="1"/>
          </p:nvPr>
        </p:nvSpPr>
        <p:spPr/>
        <p:txBody>
          <a:bodyPr/>
          <a:lstStyle/>
          <a:p>
            <a:pPr marL="0" indent="0">
              <a:buNone/>
            </a:pPr>
            <a:r>
              <a:rPr lang="en-TW" dirty="0"/>
              <a:t>Then, when we are doing addition in binary numbers, if we come across a number that is not a binary number, we change it from decimal to binary.</a:t>
            </a:r>
          </a:p>
          <a:p>
            <a:pPr marL="0" indent="0">
              <a:buNone/>
            </a:pPr>
            <a:r>
              <a:rPr lang="en-TW" dirty="0"/>
              <a:t>For example, we add 10101 and 11111 together, the result will be 110100.</a:t>
            </a:r>
          </a:p>
        </p:txBody>
      </p:sp>
    </p:spTree>
    <p:extLst>
      <p:ext uri="{BB962C8B-B14F-4D97-AF65-F5344CB8AC3E}">
        <p14:creationId xmlns:p14="http://schemas.microsoft.com/office/powerpoint/2010/main" val="265182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3669-5CFE-4F49-856C-9BC0DA5DB410}"/>
              </a:ext>
            </a:extLst>
          </p:cNvPr>
          <p:cNvSpPr>
            <a:spLocks noGrp="1"/>
          </p:cNvSpPr>
          <p:nvPr>
            <p:ph type="title"/>
          </p:nvPr>
        </p:nvSpPr>
        <p:spPr/>
        <p:txBody>
          <a:bodyPr/>
          <a:lstStyle/>
          <a:p>
            <a:r>
              <a:rPr lang="en-TW" dirty="0"/>
              <a:t>Logical Circuit of Bits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19928A-7E78-4843-B76B-D9741C764D77}"/>
                  </a:ext>
                </a:extLst>
              </p:cNvPr>
              <p:cNvSpPr>
                <a:spLocks noGrp="1"/>
              </p:cNvSpPr>
              <p:nvPr>
                <p:ph idx="1"/>
              </p:nvPr>
            </p:nvSpPr>
            <p:spPr>
              <a:xfrm>
                <a:off x="838200" y="1825624"/>
                <a:ext cx="10515600" cy="4933521"/>
              </a:xfrm>
            </p:spPr>
            <p:txBody>
              <a:bodyPr>
                <a:normAutofit/>
              </a:bodyPr>
              <a:lstStyle/>
              <a:p>
                <a:pPr marL="0" indent="0">
                  <a:buNone/>
                </a:pPr>
                <a:r>
                  <a:rPr lang="en-TW" dirty="0"/>
                  <a:t>Now, we are ready to build logical circuit that does bits calculation for us. What kind of circuit can perform binary addition for us? </a:t>
                </a:r>
              </a:p>
              <a:p>
                <a:pPr marL="0" indent="0">
                  <a:buNone/>
                </a:pPr>
                <a:r>
                  <a:rPr lang="en-TW" dirty="0"/>
                  <a:t>For example, supposed that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 and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TW" dirty="0"/>
                  <a:t> are 2 binary digits, then the result of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r>
                  <a:rPr lang="en-TW" dirty="0"/>
                  <a:t> +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can be shown in this table:</a:t>
                </a:r>
              </a:p>
              <a:p>
                <a:pPr marL="0" indent="0">
                  <a:buNone/>
                </a:pPr>
                <a:endParaRPr lang="en-TW" dirty="0"/>
              </a:p>
              <a:p>
                <a:pPr marL="0" indent="0">
                  <a:buNone/>
                </a:pPr>
                <a:endParaRPr lang="en-TW" dirty="0"/>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4519928A-7E78-4843-B76B-D9741C764D77}"/>
                  </a:ext>
                </a:extLst>
              </p:cNvPr>
              <p:cNvSpPr>
                <a:spLocks noGrp="1" noRot="1" noChangeAspect="1" noMove="1" noResize="1" noEditPoints="1" noAdjustHandles="1" noChangeArrowheads="1" noChangeShapeType="1" noTextEdit="1"/>
              </p:cNvSpPr>
              <p:nvPr>
                <p:ph idx="1"/>
              </p:nvPr>
            </p:nvSpPr>
            <p:spPr>
              <a:xfrm>
                <a:off x="838200" y="1825624"/>
                <a:ext cx="10515600" cy="4933521"/>
              </a:xfrm>
              <a:blipFill>
                <a:blip r:embed="rId2"/>
                <a:stretch>
                  <a:fillRect l="-1206" t="-2051"/>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741E6CDE-E8EC-094F-A71E-6B102AB50311}"/>
              </a:ext>
            </a:extLst>
          </p:cNvPr>
          <p:cNvGraphicFramePr>
            <a:graphicFrameLocks noGrp="1"/>
          </p:cNvGraphicFramePr>
          <p:nvPr>
            <p:extLst>
              <p:ext uri="{D42A27DB-BD31-4B8C-83A1-F6EECF244321}">
                <p14:modId xmlns:p14="http://schemas.microsoft.com/office/powerpoint/2010/main" val="3872157464"/>
              </p:ext>
            </p:extLst>
          </p:nvPr>
        </p:nvGraphicFramePr>
        <p:xfrm>
          <a:off x="838200" y="3808855"/>
          <a:ext cx="10418805" cy="2418950"/>
        </p:xfrm>
        <a:graphic>
          <a:graphicData uri="http://schemas.openxmlformats.org/drawingml/2006/table">
            <a:tbl>
              <a:tblPr firstRow="1" bandRow="1">
                <a:tableStyleId>{5C22544A-7EE6-4342-B048-85BDC9FD1C3A}</a:tableStyleId>
              </a:tblPr>
              <a:tblGrid>
                <a:gridCol w="3472935">
                  <a:extLst>
                    <a:ext uri="{9D8B030D-6E8A-4147-A177-3AD203B41FA5}">
                      <a16:colId xmlns:a16="http://schemas.microsoft.com/office/drawing/2014/main" val="4038155270"/>
                    </a:ext>
                  </a:extLst>
                </a:gridCol>
                <a:gridCol w="3472935">
                  <a:extLst>
                    <a:ext uri="{9D8B030D-6E8A-4147-A177-3AD203B41FA5}">
                      <a16:colId xmlns:a16="http://schemas.microsoft.com/office/drawing/2014/main" val="174779198"/>
                    </a:ext>
                  </a:extLst>
                </a:gridCol>
                <a:gridCol w="3472935">
                  <a:extLst>
                    <a:ext uri="{9D8B030D-6E8A-4147-A177-3AD203B41FA5}">
                      <a16:colId xmlns:a16="http://schemas.microsoft.com/office/drawing/2014/main" val="3099522119"/>
                    </a:ext>
                  </a:extLst>
                </a:gridCol>
              </a:tblGrid>
              <a:tr h="483790">
                <a:tc>
                  <a:txBody>
                    <a:bodyPr/>
                    <a:lstStyle/>
                    <a:p>
                      <a:pPr algn="ctr"/>
                      <a:r>
                        <a:rPr lang="en-TW" sz="2400" dirty="0"/>
                        <a:t>x1</a:t>
                      </a:r>
                    </a:p>
                  </a:txBody>
                  <a:tcPr anchor="ctr"/>
                </a:tc>
                <a:tc>
                  <a:txBody>
                    <a:bodyPr/>
                    <a:lstStyle/>
                    <a:p>
                      <a:pPr algn="ctr"/>
                      <a:r>
                        <a:rPr lang="en-TW" sz="2400" dirty="0"/>
                        <a:t>x2</a:t>
                      </a:r>
                    </a:p>
                  </a:txBody>
                  <a:tcPr anchor="ctr"/>
                </a:tc>
                <a:tc>
                  <a:txBody>
                    <a:bodyPr/>
                    <a:lstStyle/>
                    <a:p>
                      <a:pPr algn="ctr"/>
                      <a:r>
                        <a:rPr lang="en-US" sz="2400" dirty="0"/>
                        <a:t>Result of x1+x2</a:t>
                      </a:r>
                      <a:endParaRPr lang="en-TW" sz="2400" dirty="0"/>
                    </a:p>
                  </a:txBody>
                  <a:tcPr anchor="ctr"/>
                </a:tc>
                <a:extLst>
                  <a:ext uri="{0D108BD9-81ED-4DB2-BD59-A6C34878D82A}">
                    <a16:rowId xmlns:a16="http://schemas.microsoft.com/office/drawing/2014/main" val="2344201421"/>
                  </a:ext>
                </a:extLst>
              </a:tr>
              <a:tr h="483790">
                <a:tc>
                  <a:txBody>
                    <a:bodyPr/>
                    <a:lstStyle/>
                    <a:p>
                      <a:pPr algn="ctr"/>
                      <a:r>
                        <a:rPr lang="en-TW" sz="2400" dirty="0"/>
                        <a:t>0</a:t>
                      </a:r>
                    </a:p>
                  </a:txBody>
                  <a:tcPr anchor="ctr"/>
                </a:tc>
                <a:tc>
                  <a:txBody>
                    <a:bodyPr/>
                    <a:lstStyle/>
                    <a:p>
                      <a:pPr algn="ctr"/>
                      <a:r>
                        <a:rPr lang="en-TW" sz="2400" dirty="0"/>
                        <a:t>0</a:t>
                      </a:r>
                    </a:p>
                  </a:txBody>
                  <a:tcPr anchor="ctr"/>
                </a:tc>
                <a:tc>
                  <a:txBody>
                    <a:bodyPr/>
                    <a:lstStyle/>
                    <a:p>
                      <a:pPr algn="ctr"/>
                      <a:r>
                        <a:rPr lang="en-TW" sz="2400" dirty="0"/>
                        <a:t>00</a:t>
                      </a:r>
                    </a:p>
                  </a:txBody>
                  <a:tcPr anchor="ctr"/>
                </a:tc>
                <a:extLst>
                  <a:ext uri="{0D108BD9-81ED-4DB2-BD59-A6C34878D82A}">
                    <a16:rowId xmlns:a16="http://schemas.microsoft.com/office/drawing/2014/main" val="2157196551"/>
                  </a:ext>
                </a:extLst>
              </a:tr>
              <a:tr h="483790">
                <a:tc>
                  <a:txBody>
                    <a:bodyPr/>
                    <a:lstStyle/>
                    <a:p>
                      <a:pPr algn="ctr"/>
                      <a:r>
                        <a:rPr lang="en-TW" sz="2400" dirty="0"/>
                        <a:t>0</a:t>
                      </a:r>
                    </a:p>
                  </a:txBody>
                  <a:tcPr anchor="ctr"/>
                </a:tc>
                <a:tc>
                  <a:txBody>
                    <a:bodyPr/>
                    <a:lstStyle/>
                    <a:p>
                      <a:pPr algn="ctr"/>
                      <a:r>
                        <a:rPr lang="en-TW" sz="2400" dirty="0"/>
                        <a:t>1</a:t>
                      </a:r>
                    </a:p>
                  </a:txBody>
                  <a:tcPr anchor="ctr"/>
                </a:tc>
                <a:tc>
                  <a:txBody>
                    <a:bodyPr/>
                    <a:lstStyle/>
                    <a:p>
                      <a:pPr algn="ctr"/>
                      <a:r>
                        <a:rPr lang="en-TW" sz="2400" dirty="0"/>
                        <a:t>01</a:t>
                      </a:r>
                    </a:p>
                  </a:txBody>
                  <a:tcPr anchor="ctr"/>
                </a:tc>
                <a:extLst>
                  <a:ext uri="{0D108BD9-81ED-4DB2-BD59-A6C34878D82A}">
                    <a16:rowId xmlns:a16="http://schemas.microsoft.com/office/drawing/2014/main" val="3807489526"/>
                  </a:ext>
                </a:extLst>
              </a:tr>
              <a:tr h="483790">
                <a:tc>
                  <a:txBody>
                    <a:bodyPr/>
                    <a:lstStyle/>
                    <a:p>
                      <a:pPr algn="ctr"/>
                      <a:r>
                        <a:rPr lang="en-TW" sz="2400" dirty="0"/>
                        <a:t>1</a:t>
                      </a:r>
                    </a:p>
                  </a:txBody>
                  <a:tcPr anchor="ctr"/>
                </a:tc>
                <a:tc>
                  <a:txBody>
                    <a:bodyPr/>
                    <a:lstStyle/>
                    <a:p>
                      <a:pPr algn="ctr"/>
                      <a:r>
                        <a:rPr lang="en-TW" sz="2400" dirty="0"/>
                        <a:t>0</a:t>
                      </a:r>
                    </a:p>
                  </a:txBody>
                  <a:tcPr anchor="ctr"/>
                </a:tc>
                <a:tc>
                  <a:txBody>
                    <a:bodyPr/>
                    <a:lstStyle/>
                    <a:p>
                      <a:pPr algn="ctr"/>
                      <a:r>
                        <a:rPr lang="en-TW" sz="2400" dirty="0"/>
                        <a:t>01</a:t>
                      </a:r>
                    </a:p>
                  </a:txBody>
                  <a:tcPr anchor="ctr"/>
                </a:tc>
                <a:extLst>
                  <a:ext uri="{0D108BD9-81ED-4DB2-BD59-A6C34878D82A}">
                    <a16:rowId xmlns:a16="http://schemas.microsoft.com/office/drawing/2014/main" val="2342090437"/>
                  </a:ext>
                </a:extLst>
              </a:tr>
              <a:tr h="483790">
                <a:tc>
                  <a:txBody>
                    <a:bodyPr/>
                    <a:lstStyle/>
                    <a:p>
                      <a:pPr algn="ctr"/>
                      <a:r>
                        <a:rPr lang="en-TW" sz="2400" dirty="0"/>
                        <a:t>1</a:t>
                      </a:r>
                    </a:p>
                  </a:txBody>
                  <a:tcPr anchor="ctr"/>
                </a:tc>
                <a:tc>
                  <a:txBody>
                    <a:bodyPr/>
                    <a:lstStyle/>
                    <a:p>
                      <a:pPr algn="ctr"/>
                      <a:r>
                        <a:rPr lang="en-TW" sz="2400" dirty="0"/>
                        <a:t>1</a:t>
                      </a:r>
                    </a:p>
                  </a:txBody>
                  <a:tcPr anchor="ctr"/>
                </a:tc>
                <a:tc>
                  <a:txBody>
                    <a:bodyPr/>
                    <a:lstStyle/>
                    <a:p>
                      <a:pPr algn="ctr"/>
                      <a:r>
                        <a:rPr lang="en-TW" sz="2400" dirty="0"/>
                        <a:t>10</a:t>
                      </a:r>
                    </a:p>
                  </a:txBody>
                  <a:tcPr anchor="ctr"/>
                </a:tc>
                <a:extLst>
                  <a:ext uri="{0D108BD9-81ED-4DB2-BD59-A6C34878D82A}">
                    <a16:rowId xmlns:a16="http://schemas.microsoft.com/office/drawing/2014/main" val="1394769336"/>
                  </a:ext>
                </a:extLst>
              </a:tr>
            </a:tbl>
          </a:graphicData>
        </a:graphic>
      </p:graphicFrame>
    </p:spTree>
    <p:extLst>
      <p:ext uri="{BB962C8B-B14F-4D97-AF65-F5344CB8AC3E}">
        <p14:creationId xmlns:p14="http://schemas.microsoft.com/office/powerpoint/2010/main" val="3957096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21BA-662A-1644-BF05-6AA645EAA15D}"/>
              </a:ext>
            </a:extLst>
          </p:cNvPr>
          <p:cNvSpPr>
            <a:spLocks noGrp="1"/>
          </p:cNvSpPr>
          <p:nvPr>
            <p:ph type="title"/>
          </p:nvPr>
        </p:nvSpPr>
        <p:spPr/>
        <p:txBody>
          <a:bodyPr/>
          <a:lstStyle/>
          <a:p>
            <a:r>
              <a:rPr lang="en-TW" dirty="0"/>
              <a:t>Logical Circuit of Bits Calculation</a:t>
            </a:r>
          </a:p>
        </p:txBody>
      </p:sp>
      <p:sp>
        <p:nvSpPr>
          <p:cNvPr id="3" name="Content Placeholder 2">
            <a:extLst>
              <a:ext uri="{FF2B5EF4-FFF2-40B4-BE49-F238E27FC236}">
                <a16:creationId xmlns:a16="http://schemas.microsoft.com/office/drawing/2014/main" id="{B6AD5BA9-3EB0-FD43-AA99-803835F1A4CF}"/>
              </a:ext>
            </a:extLst>
          </p:cNvPr>
          <p:cNvSpPr>
            <a:spLocks noGrp="1"/>
          </p:cNvSpPr>
          <p:nvPr>
            <p:ph idx="1"/>
          </p:nvPr>
        </p:nvSpPr>
        <p:spPr/>
        <p:txBody>
          <a:bodyPr/>
          <a:lstStyle/>
          <a:p>
            <a:pPr marL="0" indent="0">
              <a:buNone/>
            </a:pPr>
            <a:r>
              <a:rPr lang="en-TW" dirty="0"/>
              <a:t>Supposed the first bit of the result is c, and the second bit of the result is s, then we aim to create a logical circuit such that it takes x1 and x2 as input, and produce the right c and s for us.</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How do we design the circuit? Well, we can work on c and s separately. First, let’s work on c.</a:t>
            </a:r>
          </a:p>
        </p:txBody>
      </p:sp>
      <p:pic>
        <p:nvPicPr>
          <p:cNvPr id="4" name="Content Placeholder 4">
            <a:extLst>
              <a:ext uri="{FF2B5EF4-FFF2-40B4-BE49-F238E27FC236}">
                <a16:creationId xmlns:a16="http://schemas.microsoft.com/office/drawing/2014/main" id="{25C2A1AA-B0AB-894E-BA45-F45E6D3ABA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1640" y="3307768"/>
            <a:ext cx="6328719" cy="1387052"/>
          </a:xfrm>
          <a:prstGeom prst="rect">
            <a:avLst/>
          </a:prstGeom>
        </p:spPr>
      </p:pic>
    </p:spTree>
    <p:extLst>
      <p:ext uri="{BB962C8B-B14F-4D97-AF65-F5344CB8AC3E}">
        <p14:creationId xmlns:p14="http://schemas.microsoft.com/office/powerpoint/2010/main" val="1612063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8D92-EC0F-304C-B79C-EDB6EA144BBF}"/>
              </a:ext>
            </a:extLst>
          </p:cNvPr>
          <p:cNvSpPr>
            <a:spLocks noGrp="1"/>
          </p:cNvSpPr>
          <p:nvPr>
            <p:ph type="title"/>
          </p:nvPr>
        </p:nvSpPr>
        <p:spPr/>
        <p:txBody>
          <a:bodyPr/>
          <a:lstStyle/>
          <a:p>
            <a:r>
              <a:rPr lang="en-TW" dirty="0"/>
              <a:t>Logical Circuit of Bits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CC7B17-15C2-4446-95F0-C68123138147}"/>
                  </a:ext>
                </a:extLst>
              </p:cNvPr>
              <p:cNvSpPr>
                <a:spLocks noGrp="1"/>
              </p:cNvSpPr>
              <p:nvPr>
                <p:ph idx="1"/>
              </p:nvPr>
            </p:nvSpPr>
            <p:spPr/>
            <p:txBody>
              <a:bodyPr/>
              <a:lstStyle/>
              <a:p>
                <a:pPr marL="0" indent="0">
                  <a:buNone/>
                </a:pPr>
                <a:r>
                  <a:rPr lang="en-US" dirty="0"/>
                  <a:t>T</a:t>
                </a:r>
                <a:r>
                  <a:rPr lang="en-TW" dirty="0"/>
                  <a:t>he relations between x1, x2 and c is:</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By using DNF, we can easily see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nor/>
                        </m:rPr>
                        <a:rPr lang="en-US"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TW" dirty="0"/>
              </a:p>
              <a:p>
                <a:pPr marL="0" indent="0">
                  <a:buNone/>
                </a:pPr>
                <a:r>
                  <a:rPr lang="en-TW" dirty="0"/>
                  <a:t>To draw this in logisim, we get:</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58CC7B17-15C2-4446-95F0-C68123138147}"/>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BC39C893-F7F3-C949-8B13-550F0FCA6289}"/>
              </a:ext>
            </a:extLst>
          </p:cNvPr>
          <p:cNvGraphicFramePr>
            <a:graphicFrameLocks noGrp="1"/>
          </p:cNvGraphicFramePr>
          <p:nvPr>
            <p:extLst>
              <p:ext uri="{D42A27DB-BD31-4B8C-83A1-F6EECF244321}">
                <p14:modId xmlns:p14="http://schemas.microsoft.com/office/powerpoint/2010/main" val="1187806981"/>
              </p:ext>
            </p:extLst>
          </p:nvPr>
        </p:nvGraphicFramePr>
        <p:xfrm>
          <a:off x="2032000" y="25019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37326253"/>
                    </a:ext>
                  </a:extLst>
                </a:gridCol>
                <a:gridCol w="2709333">
                  <a:extLst>
                    <a:ext uri="{9D8B030D-6E8A-4147-A177-3AD203B41FA5}">
                      <a16:colId xmlns:a16="http://schemas.microsoft.com/office/drawing/2014/main" val="2167412381"/>
                    </a:ext>
                  </a:extLst>
                </a:gridCol>
                <a:gridCol w="2709333">
                  <a:extLst>
                    <a:ext uri="{9D8B030D-6E8A-4147-A177-3AD203B41FA5}">
                      <a16:colId xmlns:a16="http://schemas.microsoft.com/office/drawing/2014/main" val="1987384356"/>
                    </a:ext>
                  </a:extLst>
                </a:gridCol>
              </a:tblGrid>
              <a:tr h="370840">
                <a:tc>
                  <a:txBody>
                    <a:bodyPr/>
                    <a:lstStyle/>
                    <a:p>
                      <a:pPr algn="ctr"/>
                      <a:r>
                        <a:rPr lang="en-TW" dirty="0"/>
                        <a:t>x1</a:t>
                      </a:r>
                    </a:p>
                  </a:txBody>
                  <a:tcPr anchor="ctr"/>
                </a:tc>
                <a:tc>
                  <a:txBody>
                    <a:bodyPr/>
                    <a:lstStyle/>
                    <a:p>
                      <a:pPr algn="ctr"/>
                      <a:r>
                        <a:rPr lang="en-TW" dirty="0"/>
                        <a:t>x2</a:t>
                      </a:r>
                    </a:p>
                  </a:txBody>
                  <a:tcPr anchor="ctr"/>
                </a:tc>
                <a:tc>
                  <a:txBody>
                    <a:bodyPr/>
                    <a:lstStyle/>
                    <a:p>
                      <a:pPr algn="ctr"/>
                      <a:r>
                        <a:rPr lang="en-TW" dirty="0"/>
                        <a:t>c</a:t>
                      </a:r>
                    </a:p>
                  </a:txBody>
                  <a:tcPr anchor="ctr"/>
                </a:tc>
                <a:extLst>
                  <a:ext uri="{0D108BD9-81ED-4DB2-BD59-A6C34878D82A}">
                    <a16:rowId xmlns:a16="http://schemas.microsoft.com/office/drawing/2014/main" val="3779511587"/>
                  </a:ext>
                </a:extLst>
              </a:tr>
              <a:tr h="370840">
                <a:tc>
                  <a:txBody>
                    <a:bodyPr/>
                    <a:lstStyle/>
                    <a:p>
                      <a:pPr algn="ctr"/>
                      <a:r>
                        <a:rPr lang="en-TW" dirty="0"/>
                        <a:t>1</a:t>
                      </a:r>
                    </a:p>
                  </a:txBody>
                  <a:tcPr anchor="ctr"/>
                </a:tc>
                <a:tc>
                  <a:txBody>
                    <a:bodyPr/>
                    <a:lstStyle/>
                    <a:p>
                      <a:pPr algn="ctr"/>
                      <a:r>
                        <a:rPr lang="en-TW" dirty="0"/>
                        <a:t>1</a:t>
                      </a:r>
                    </a:p>
                  </a:txBody>
                  <a:tcPr anchor="ctr"/>
                </a:tc>
                <a:tc>
                  <a:txBody>
                    <a:bodyPr/>
                    <a:lstStyle/>
                    <a:p>
                      <a:pPr algn="ctr"/>
                      <a:r>
                        <a:rPr lang="en-TW" dirty="0"/>
                        <a:t>1</a:t>
                      </a:r>
                    </a:p>
                  </a:txBody>
                  <a:tcPr anchor="ctr"/>
                </a:tc>
                <a:extLst>
                  <a:ext uri="{0D108BD9-81ED-4DB2-BD59-A6C34878D82A}">
                    <a16:rowId xmlns:a16="http://schemas.microsoft.com/office/drawing/2014/main" val="735731501"/>
                  </a:ext>
                </a:extLst>
              </a:tr>
              <a:tr h="370840">
                <a:tc>
                  <a:txBody>
                    <a:bodyPr/>
                    <a:lstStyle/>
                    <a:p>
                      <a:pPr algn="ctr"/>
                      <a:r>
                        <a:rPr lang="en-TW" dirty="0"/>
                        <a:t>0</a:t>
                      </a:r>
                    </a:p>
                  </a:txBody>
                  <a:tcPr anchor="ctr"/>
                </a:tc>
                <a:tc>
                  <a:txBody>
                    <a:bodyPr/>
                    <a:lstStyle/>
                    <a:p>
                      <a:pPr algn="ctr"/>
                      <a:r>
                        <a:rPr lang="en-TW" dirty="0"/>
                        <a:t>1</a:t>
                      </a:r>
                    </a:p>
                  </a:txBody>
                  <a:tcPr anchor="ctr"/>
                </a:tc>
                <a:tc>
                  <a:txBody>
                    <a:bodyPr/>
                    <a:lstStyle/>
                    <a:p>
                      <a:pPr algn="ctr"/>
                      <a:r>
                        <a:rPr lang="en-TW" dirty="0"/>
                        <a:t>0</a:t>
                      </a:r>
                    </a:p>
                  </a:txBody>
                  <a:tcPr anchor="ctr"/>
                </a:tc>
                <a:extLst>
                  <a:ext uri="{0D108BD9-81ED-4DB2-BD59-A6C34878D82A}">
                    <a16:rowId xmlns:a16="http://schemas.microsoft.com/office/drawing/2014/main" val="878482254"/>
                  </a:ext>
                </a:extLst>
              </a:tr>
              <a:tr h="370840">
                <a:tc>
                  <a:txBody>
                    <a:bodyPr/>
                    <a:lstStyle/>
                    <a:p>
                      <a:pPr algn="ctr"/>
                      <a:r>
                        <a:rPr lang="en-TW" dirty="0"/>
                        <a:t>1</a:t>
                      </a:r>
                    </a:p>
                  </a:txBody>
                  <a:tcPr anchor="ctr"/>
                </a:tc>
                <a:tc>
                  <a:txBody>
                    <a:bodyPr/>
                    <a:lstStyle/>
                    <a:p>
                      <a:pPr algn="ctr"/>
                      <a:r>
                        <a:rPr lang="en-TW" dirty="0"/>
                        <a:t>0</a:t>
                      </a:r>
                    </a:p>
                  </a:txBody>
                  <a:tcPr anchor="ctr"/>
                </a:tc>
                <a:tc>
                  <a:txBody>
                    <a:bodyPr/>
                    <a:lstStyle/>
                    <a:p>
                      <a:pPr algn="ctr"/>
                      <a:r>
                        <a:rPr lang="en-TW" dirty="0"/>
                        <a:t>0</a:t>
                      </a:r>
                    </a:p>
                  </a:txBody>
                  <a:tcPr anchor="ctr"/>
                </a:tc>
                <a:extLst>
                  <a:ext uri="{0D108BD9-81ED-4DB2-BD59-A6C34878D82A}">
                    <a16:rowId xmlns:a16="http://schemas.microsoft.com/office/drawing/2014/main" val="519754366"/>
                  </a:ext>
                </a:extLst>
              </a:tr>
              <a:tr h="370840">
                <a:tc>
                  <a:txBody>
                    <a:bodyPr/>
                    <a:lstStyle/>
                    <a:p>
                      <a:pPr algn="ctr"/>
                      <a:r>
                        <a:rPr lang="en-TW" dirty="0"/>
                        <a:t>0</a:t>
                      </a:r>
                    </a:p>
                  </a:txBody>
                  <a:tcPr anchor="ctr"/>
                </a:tc>
                <a:tc>
                  <a:txBody>
                    <a:bodyPr/>
                    <a:lstStyle/>
                    <a:p>
                      <a:pPr algn="ctr"/>
                      <a:r>
                        <a:rPr lang="en-TW" dirty="0"/>
                        <a:t>0</a:t>
                      </a:r>
                    </a:p>
                  </a:txBody>
                  <a:tcPr anchor="ctr"/>
                </a:tc>
                <a:tc>
                  <a:txBody>
                    <a:bodyPr/>
                    <a:lstStyle/>
                    <a:p>
                      <a:pPr algn="ctr"/>
                      <a:r>
                        <a:rPr lang="en-TW" dirty="0"/>
                        <a:t>0</a:t>
                      </a:r>
                    </a:p>
                  </a:txBody>
                  <a:tcPr anchor="ctr"/>
                </a:tc>
                <a:extLst>
                  <a:ext uri="{0D108BD9-81ED-4DB2-BD59-A6C34878D82A}">
                    <a16:rowId xmlns:a16="http://schemas.microsoft.com/office/drawing/2014/main" val="2612258862"/>
                  </a:ext>
                </a:extLst>
              </a:tr>
            </a:tbl>
          </a:graphicData>
        </a:graphic>
      </p:graphicFrame>
      <p:pic>
        <p:nvPicPr>
          <p:cNvPr id="7" name="Picture 6" descr="Chart&#10;&#10;Description automatically generated">
            <a:extLst>
              <a:ext uri="{FF2B5EF4-FFF2-40B4-BE49-F238E27FC236}">
                <a16:creationId xmlns:a16="http://schemas.microsoft.com/office/drawing/2014/main" id="{D813224D-2161-5D45-86B7-8F6B933DD66F}"/>
              </a:ext>
            </a:extLst>
          </p:cNvPr>
          <p:cNvPicPr>
            <a:picLocks noChangeAspect="1"/>
          </p:cNvPicPr>
          <p:nvPr/>
        </p:nvPicPr>
        <p:blipFill>
          <a:blip r:embed="rId3"/>
          <a:stretch>
            <a:fillRect/>
          </a:stretch>
        </p:blipFill>
        <p:spPr>
          <a:xfrm>
            <a:off x="5962993" y="5445726"/>
            <a:ext cx="2984500" cy="1181100"/>
          </a:xfrm>
          <a:prstGeom prst="rect">
            <a:avLst/>
          </a:prstGeom>
        </p:spPr>
      </p:pic>
    </p:spTree>
    <p:extLst>
      <p:ext uri="{BB962C8B-B14F-4D97-AF65-F5344CB8AC3E}">
        <p14:creationId xmlns:p14="http://schemas.microsoft.com/office/powerpoint/2010/main" val="1553742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B934-E47D-004E-8A19-B61F33DAB2FB}"/>
              </a:ext>
            </a:extLst>
          </p:cNvPr>
          <p:cNvSpPr>
            <a:spLocks noGrp="1"/>
          </p:cNvSpPr>
          <p:nvPr>
            <p:ph type="title"/>
          </p:nvPr>
        </p:nvSpPr>
        <p:spPr/>
        <p:txBody>
          <a:bodyPr/>
          <a:lstStyle/>
          <a:p>
            <a:r>
              <a:rPr lang="en-TW" dirty="0"/>
              <a:t>Logical Circuit of Bits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F83DFE-B155-BF46-9996-56A48A7108AD}"/>
                  </a:ext>
                </a:extLst>
              </p:cNvPr>
              <p:cNvSpPr>
                <a:spLocks noGrp="1"/>
              </p:cNvSpPr>
              <p:nvPr>
                <p:ph idx="1"/>
              </p:nvPr>
            </p:nvSpPr>
            <p:spPr/>
            <p:txBody>
              <a:bodyPr>
                <a:normAutofit/>
              </a:bodyPr>
              <a:lstStyle/>
              <a:p>
                <a:pPr marL="0" indent="0">
                  <a:buNone/>
                </a:pPr>
                <a:r>
                  <a:rPr lang="en-TW" dirty="0"/>
                  <a:t>Now, we can work on s. </a:t>
                </a:r>
                <a:r>
                  <a:rPr lang="en-US" dirty="0"/>
                  <a:t>T</a:t>
                </a:r>
                <a:r>
                  <a:rPr lang="en-TW" dirty="0"/>
                  <a:t>he relations between x1, x2 and s is:</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By using DNF, we can get</a:t>
                </a:r>
              </a:p>
              <a:p>
                <a:pPr marL="0" indent="0" algn="ctr">
                  <a:buNone/>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m:rPr>
                            <m:nor/>
                          </m:rPr>
                          <a:rPr lang="en-US" altLang="zh-TW" dirty="0"/>
                          <m:t>·</m:t>
                        </m:r>
                        <m:r>
                          <a:rPr lang="en-US" altLang="zh-TW" b="0" i="1" dirty="0" smtClean="0">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TW" dirty="0"/>
              </a:p>
              <a:p>
                <a:pPr marL="0" indent="0">
                  <a:buNone/>
                </a:pPr>
                <a:r>
                  <a:rPr lang="en-US" dirty="0"/>
                  <a:t>And this equals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TW" dirty="0"/>
                  <a:t>.  Why?</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F7F83DFE-B155-BF46-9996-56A48A7108A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graphicFrame>
        <p:nvGraphicFramePr>
          <p:cNvPr id="4" name="Table 4">
            <a:extLst>
              <a:ext uri="{FF2B5EF4-FFF2-40B4-BE49-F238E27FC236}">
                <a16:creationId xmlns:a16="http://schemas.microsoft.com/office/drawing/2014/main" id="{384098DD-BE31-C94D-8F34-06286DFC02CD}"/>
              </a:ext>
            </a:extLst>
          </p:cNvPr>
          <p:cNvGraphicFramePr>
            <a:graphicFrameLocks noGrp="1"/>
          </p:cNvGraphicFramePr>
          <p:nvPr>
            <p:extLst>
              <p:ext uri="{D42A27DB-BD31-4B8C-83A1-F6EECF244321}">
                <p14:modId xmlns:p14="http://schemas.microsoft.com/office/powerpoint/2010/main" val="2777886297"/>
              </p:ext>
            </p:extLst>
          </p:nvPr>
        </p:nvGraphicFramePr>
        <p:xfrm>
          <a:off x="2032000" y="25019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37326253"/>
                    </a:ext>
                  </a:extLst>
                </a:gridCol>
                <a:gridCol w="2709333">
                  <a:extLst>
                    <a:ext uri="{9D8B030D-6E8A-4147-A177-3AD203B41FA5}">
                      <a16:colId xmlns:a16="http://schemas.microsoft.com/office/drawing/2014/main" val="2167412381"/>
                    </a:ext>
                  </a:extLst>
                </a:gridCol>
                <a:gridCol w="2709333">
                  <a:extLst>
                    <a:ext uri="{9D8B030D-6E8A-4147-A177-3AD203B41FA5}">
                      <a16:colId xmlns:a16="http://schemas.microsoft.com/office/drawing/2014/main" val="1987384356"/>
                    </a:ext>
                  </a:extLst>
                </a:gridCol>
              </a:tblGrid>
              <a:tr h="370840">
                <a:tc>
                  <a:txBody>
                    <a:bodyPr/>
                    <a:lstStyle/>
                    <a:p>
                      <a:pPr algn="ctr"/>
                      <a:r>
                        <a:rPr lang="en-TW" dirty="0"/>
                        <a:t>x1</a:t>
                      </a:r>
                    </a:p>
                  </a:txBody>
                  <a:tcPr anchor="ctr"/>
                </a:tc>
                <a:tc>
                  <a:txBody>
                    <a:bodyPr/>
                    <a:lstStyle/>
                    <a:p>
                      <a:pPr algn="ctr"/>
                      <a:r>
                        <a:rPr lang="en-TW" dirty="0"/>
                        <a:t>x2</a:t>
                      </a:r>
                    </a:p>
                  </a:txBody>
                  <a:tcPr anchor="ctr"/>
                </a:tc>
                <a:tc>
                  <a:txBody>
                    <a:bodyPr/>
                    <a:lstStyle/>
                    <a:p>
                      <a:pPr algn="ctr"/>
                      <a:r>
                        <a:rPr lang="en-TW" dirty="0"/>
                        <a:t>s</a:t>
                      </a:r>
                    </a:p>
                  </a:txBody>
                  <a:tcPr anchor="ctr"/>
                </a:tc>
                <a:extLst>
                  <a:ext uri="{0D108BD9-81ED-4DB2-BD59-A6C34878D82A}">
                    <a16:rowId xmlns:a16="http://schemas.microsoft.com/office/drawing/2014/main" val="3779511587"/>
                  </a:ext>
                </a:extLst>
              </a:tr>
              <a:tr h="370840">
                <a:tc>
                  <a:txBody>
                    <a:bodyPr/>
                    <a:lstStyle/>
                    <a:p>
                      <a:pPr algn="ctr"/>
                      <a:r>
                        <a:rPr lang="en-TW" dirty="0"/>
                        <a:t>1</a:t>
                      </a:r>
                    </a:p>
                  </a:txBody>
                  <a:tcPr anchor="ctr"/>
                </a:tc>
                <a:tc>
                  <a:txBody>
                    <a:bodyPr/>
                    <a:lstStyle/>
                    <a:p>
                      <a:pPr algn="ctr"/>
                      <a:r>
                        <a:rPr lang="en-TW" dirty="0"/>
                        <a:t>1</a:t>
                      </a:r>
                    </a:p>
                  </a:txBody>
                  <a:tcPr anchor="ctr"/>
                </a:tc>
                <a:tc>
                  <a:txBody>
                    <a:bodyPr/>
                    <a:lstStyle/>
                    <a:p>
                      <a:pPr algn="ctr"/>
                      <a:r>
                        <a:rPr lang="en-TW" dirty="0"/>
                        <a:t>0</a:t>
                      </a:r>
                    </a:p>
                  </a:txBody>
                  <a:tcPr anchor="ctr"/>
                </a:tc>
                <a:extLst>
                  <a:ext uri="{0D108BD9-81ED-4DB2-BD59-A6C34878D82A}">
                    <a16:rowId xmlns:a16="http://schemas.microsoft.com/office/drawing/2014/main" val="735731501"/>
                  </a:ext>
                </a:extLst>
              </a:tr>
              <a:tr h="370840">
                <a:tc>
                  <a:txBody>
                    <a:bodyPr/>
                    <a:lstStyle/>
                    <a:p>
                      <a:pPr algn="ctr"/>
                      <a:r>
                        <a:rPr lang="en-TW" dirty="0"/>
                        <a:t>0</a:t>
                      </a:r>
                    </a:p>
                  </a:txBody>
                  <a:tcPr anchor="ctr"/>
                </a:tc>
                <a:tc>
                  <a:txBody>
                    <a:bodyPr/>
                    <a:lstStyle/>
                    <a:p>
                      <a:pPr algn="ctr"/>
                      <a:r>
                        <a:rPr lang="en-TW" dirty="0"/>
                        <a:t>1</a:t>
                      </a:r>
                    </a:p>
                  </a:txBody>
                  <a:tcPr anchor="ctr"/>
                </a:tc>
                <a:tc>
                  <a:txBody>
                    <a:bodyPr/>
                    <a:lstStyle/>
                    <a:p>
                      <a:pPr algn="ctr"/>
                      <a:r>
                        <a:rPr lang="en-TW" dirty="0"/>
                        <a:t>1</a:t>
                      </a:r>
                    </a:p>
                  </a:txBody>
                  <a:tcPr anchor="ctr"/>
                </a:tc>
                <a:extLst>
                  <a:ext uri="{0D108BD9-81ED-4DB2-BD59-A6C34878D82A}">
                    <a16:rowId xmlns:a16="http://schemas.microsoft.com/office/drawing/2014/main" val="878482254"/>
                  </a:ext>
                </a:extLst>
              </a:tr>
              <a:tr h="370840">
                <a:tc>
                  <a:txBody>
                    <a:bodyPr/>
                    <a:lstStyle/>
                    <a:p>
                      <a:pPr algn="ctr"/>
                      <a:r>
                        <a:rPr lang="en-TW" dirty="0"/>
                        <a:t>1</a:t>
                      </a:r>
                    </a:p>
                  </a:txBody>
                  <a:tcPr anchor="ctr"/>
                </a:tc>
                <a:tc>
                  <a:txBody>
                    <a:bodyPr/>
                    <a:lstStyle/>
                    <a:p>
                      <a:pPr algn="ctr"/>
                      <a:r>
                        <a:rPr lang="en-TW" dirty="0"/>
                        <a:t>0</a:t>
                      </a:r>
                    </a:p>
                  </a:txBody>
                  <a:tcPr anchor="ctr"/>
                </a:tc>
                <a:tc>
                  <a:txBody>
                    <a:bodyPr/>
                    <a:lstStyle/>
                    <a:p>
                      <a:pPr algn="ctr"/>
                      <a:r>
                        <a:rPr lang="en-TW" dirty="0"/>
                        <a:t>1</a:t>
                      </a:r>
                    </a:p>
                  </a:txBody>
                  <a:tcPr anchor="ctr"/>
                </a:tc>
                <a:extLst>
                  <a:ext uri="{0D108BD9-81ED-4DB2-BD59-A6C34878D82A}">
                    <a16:rowId xmlns:a16="http://schemas.microsoft.com/office/drawing/2014/main" val="519754366"/>
                  </a:ext>
                </a:extLst>
              </a:tr>
              <a:tr h="370840">
                <a:tc>
                  <a:txBody>
                    <a:bodyPr/>
                    <a:lstStyle/>
                    <a:p>
                      <a:pPr algn="ctr"/>
                      <a:r>
                        <a:rPr lang="en-TW" dirty="0"/>
                        <a:t>0</a:t>
                      </a:r>
                    </a:p>
                  </a:txBody>
                  <a:tcPr anchor="ctr"/>
                </a:tc>
                <a:tc>
                  <a:txBody>
                    <a:bodyPr/>
                    <a:lstStyle/>
                    <a:p>
                      <a:pPr algn="ctr"/>
                      <a:r>
                        <a:rPr lang="en-TW" dirty="0"/>
                        <a:t>0</a:t>
                      </a:r>
                    </a:p>
                  </a:txBody>
                  <a:tcPr anchor="ctr"/>
                </a:tc>
                <a:tc>
                  <a:txBody>
                    <a:bodyPr/>
                    <a:lstStyle/>
                    <a:p>
                      <a:pPr algn="ctr"/>
                      <a:r>
                        <a:rPr lang="en-TW" dirty="0"/>
                        <a:t>0</a:t>
                      </a:r>
                    </a:p>
                  </a:txBody>
                  <a:tcPr anchor="ctr"/>
                </a:tc>
                <a:extLst>
                  <a:ext uri="{0D108BD9-81ED-4DB2-BD59-A6C34878D82A}">
                    <a16:rowId xmlns:a16="http://schemas.microsoft.com/office/drawing/2014/main" val="2612258862"/>
                  </a:ext>
                </a:extLst>
              </a:tr>
            </a:tbl>
          </a:graphicData>
        </a:graphic>
      </p:graphicFrame>
    </p:spTree>
    <p:extLst>
      <p:ext uri="{BB962C8B-B14F-4D97-AF65-F5344CB8AC3E}">
        <p14:creationId xmlns:p14="http://schemas.microsoft.com/office/powerpoint/2010/main" val="1259832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0511-D11E-F446-AB3F-FA21A77ADA1F}"/>
              </a:ext>
            </a:extLst>
          </p:cNvPr>
          <p:cNvSpPr>
            <a:spLocks noGrp="1"/>
          </p:cNvSpPr>
          <p:nvPr>
            <p:ph type="title"/>
          </p:nvPr>
        </p:nvSpPr>
        <p:spPr/>
        <p:txBody>
          <a:bodyPr/>
          <a:lstStyle/>
          <a:p>
            <a:r>
              <a:rPr lang="en-TW" dirty="0"/>
              <a:t>Logical Circuit of Bits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3A39D7-A63B-374A-941D-B397578273F2}"/>
                  </a:ext>
                </a:extLst>
              </p:cNvPr>
              <p:cNvSpPr>
                <a:spLocks noGrp="1"/>
              </p:cNvSpPr>
              <p:nvPr>
                <p:ph idx="1"/>
              </p:nvPr>
            </p:nvSpPr>
            <p:spPr/>
            <p:txBody>
              <a:bodyPr/>
              <a:lstStyle/>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r>
                      <a:rPr lang="en-US">
                        <a:latin typeface="Cambria Math" panose="02040503050406030204" pitchFamily="18" charset="0"/>
                      </a:rPr>
                      <m:t>=</m:t>
                    </m:r>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tLang="zh-TW" dirty="0"/>
                      <m:t>·</m:t>
                    </m:r>
                    <m:r>
                      <a:rPr lang="en-US" altLang="zh-TW" b="0" i="1" dirty="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altLang="zh-TW" dirty="0"/>
                  <a:t> </a:t>
                </a:r>
                <a14:m>
                  <m:oMath xmlns:m="http://schemas.openxmlformats.org/officeDocument/2006/math">
                    <m:r>
                      <m:rPr>
                        <m:nor/>
                      </m:rPr>
                      <a:rPr lang="en-US" altLang="zh-TW" dirty="0"/>
                      <m:t>·</m:t>
                    </m:r>
                  </m:oMath>
                </a14:m>
                <a:r>
                  <a:rPr lang="en-US" b="0"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a14:m>
                <a:r>
                  <a:rPr lang="en-US" b="0" dirty="0"/>
                  <a:t> = 0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oMath>
                </a14:m>
                <a:r>
                  <a:rPr lang="en-TW" dirty="0"/>
                  <a:t> + 0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oMath>
                </a14:m>
                <a:endParaRPr lang="en-TW" dirty="0"/>
              </a:p>
              <a:p>
                <a:pPr marL="0" indent="0">
                  <a:buNone/>
                </a:pPr>
                <a:r>
                  <a:rPr lang="en-TW" dirty="0"/>
                  <a:t>This is how we got </a:t>
                </a:r>
                <a:endParaRPr lang="en-US" dirty="0"/>
              </a:p>
              <a:p>
                <a:pPr marL="0" indent="0" algn="ctr">
                  <a:buNone/>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n-US" altLang="zh-TW" dirty="0"/>
                          <m:t>·</m:t>
                        </m:r>
                        <m:r>
                          <a:rPr lang="en-US" altLang="zh-TW" i="1" dirty="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oMath>
                </a14:m>
                <a:r>
                  <a:rPr lang="en-TW"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m:rPr>
                        <m:nor/>
                      </m:rPr>
                      <a:rPr lang="en-US">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oMath>
                </a14:m>
                <a:endParaRPr lang="en-TW" dirty="0"/>
              </a:p>
              <a:p>
                <a:pPr marL="0" indent="0">
                  <a:buNone/>
                </a:pPr>
                <a:r>
                  <a:rPr lang="en-TW" dirty="0"/>
                  <a:t>To draw this in logisim, we get: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DD3A39D7-A63B-374A-941D-B397578273F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Diagram, schematic&#10;&#10;Description automatically generated">
            <a:extLst>
              <a:ext uri="{FF2B5EF4-FFF2-40B4-BE49-F238E27FC236}">
                <a16:creationId xmlns:a16="http://schemas.microsoft.com/office/drawing/2014/main" id="{E652E4E6-B842-834C-8476-8D31E9FA3D54}"/>
              </a:ext>
            </a:extLst>
          </p:cNvPr>
          <p:cNvPicPr>
            <a:picLocks noChangeAspect="1"/>
          </p:cNvPicPr>
          <p:nvPr/>
        </p:nvPicPr>
        <p:blipFill>
          <a:blip r:embed="rId3"/>
          <a:stretch>
            <a:fillRect/>
          </a:stretch>
        </p:blipFill>
        <p:spPr>
          <a:xfrm>
            <a:off x="2988018" y="4344147"/>
            <a:ext cx="6215964" cy="2148728"/>
          </a:xfrm>
          <a:prstGeom prst="rect">
            <a:avLst/>
          </a:prstGeom>
        </p:spPr>
      </p:pic>
    </p:spTree>
    <p:extLst>
      <p:ext uri="{BB962C8B-B14F-4D97-AF65-F5344CB8AC3E}">
        <p14:creationId xmlns:p14="http://schemas.microsoft.com/office/powerpoint/2010/main" val="3480471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93E1-C486-1B47-884A-D3B0C3BF67E1}"/>
              </a:ext>
            </a:extLst>
          </p:cNvPr>
          <p:cNvSpPr>
            <a:spLocks noGrp="1"/>
          </p:cNvSpPr>
          <p:nvPr>
            <p:ph type="title"/>
          </p:nvPr>
        </p:nvSpPr>
        <p:spPr/>
        <p:txBody>
          <a:bodyPr/>
          <a:lstStyle/>
          <a:p>
            <a:r>
              <a:rPr lang="en-US" dirty="0"/>
              <a:t>Half-Adder</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3B94E-88BE-AD42-BB20-BC73979C65B5}"/>
                  </a:ext>
                </a:extLst>
              </p:cNvPr>
              <p:cNvSpPr>
                <a:spLocks noGrp="1"/>
              </p:cNvSpPr>
              <p:nvPr>
                <p:ph idx="1"/>
              </p:nvPr>
            </p:nvSpPr>
            <p:spPr/>
            <p:txBody>
              <a:bodyPr/>
              <a:lstStyle/>
              <a:p>
                <a:pPr marL="0" indent="0">
                  <a:buNone/>
                </a:pPr>
                <a:r>
                  <a:rPr lang="en-TW" dirty="0"/>
                  <a:t>Now, we can combine the circuit, and we get:</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This is called a half-adder. It handles the addition of 2 binary numbers,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 and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TW" dirty="0"/>
                  <a:t>. The result is store in c and s.</a:t>
                </a:r>
              </a:p>
            </p:txBody>
          </p:sp>
        </mc:Choice>
        <mc:Fallback xmlns="">
          <p:sp>
            <p:nvSpPr>
              <p:cNvPr id="3" name="Content Placeholder 2">
                <a:extLst>
                  <a:ext uri="{FF2B5EF4-FFF2-40B4-BE49-F238E27FC236}">
                    <a16:creationId xmlns:a16="http://schemas.microsoft.com/office/drawing/2014/main" id="{4BF3B94E-88BE-AD42-BB20-BC73979C65B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Picture 4" descr="Diagram, schematic&#10;&#10;Description automatically generated">
            <a:extLst>
              <a:ext uri="{FF2B5EF4-FFF2-40B4-BE49-F238E27FC236}">
                <a16:creationId xmlns:a16="http://schemas.microsoft.com/office/drawing/2014/main" id="{791D90ED-C912-8240-9182-96A4E710552A}"/>
              </a:ext>
            </a:extLst>
          </p:cNvPr>
          <p:cNvPicPr>
            <a:picLocks noChangeAspect="1"/>
          </p:cNvPicPr>
          <p:nvPr/>
        </p:nvPicPr>
        <p:blipFill>
          <a:blip r:embed="rId3"/>
          <a:stretch>
            <a:fillRect/>
          </a:stretch>
        </p:blipFill>
        <p:spPr>
          <a:xfrm>
            <a:off x="3672445" y="2479932"/>
            <a:ext cx="4847110" cy="2230333"/>
          </a:xfrm>
          <a:prstGeom prst="rect">
            <a:avLst/>
          </a:prstGeom>
        </p:spPr>
      </p:pic>
    </p:spTree>
    <p:extLst>
      <p:ext uri="{BB962C8B-B14F-4D97-AF65-F5344CB8AC3E}">
        <p14:creationId xmlns:p14="http://schemas.microsoft.com/office/powerpoint/2010/main" val="1715668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6431-6D9A-B34F-86AC-06C21E9F8909}"/>
              </a:ext>
            </a:extLst>
          </p:cNvPr>
          <p:cNvSpPr>
            <a:spLocks noGrp="1"/>
          </p:cNvSpPr>
          <p:nvPr>
            <p:ph type="title"/>
          </p:nvPr>
        </p:nvSpPr>
        <p:spPr/>
        <p:txBody>
          <a:bodyPr/>
          <a:lstStyle/>
          <a:p>
            <a:r>
              <a:rPr lang="en-TW" dirty="0"/>
              <a:t>Full-Adder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AE3296-662D-E546-994D-949854F04010}"/>
                  </a:ext>
                </a:extLst>
              </p:cNvPr>
              <p:cNvSpPr>
                <a:spLocks noGrp="1"/>
              </p:cNvSpPr>
              <p:nvPr>
                <p:ph idx="1"/>
              </p:nvPr>
            </p:nvSpPr>
            <p:spPr>
              <a:xfrm>
                <a:off x="838201" y="1825625"/>
                <a:ext cx="7712675" cy="4351338"/>
              </a:xfrm>
            </p:spPr>
            <p:txBody>
              <a:bodyPr/>
              <a:lstStyle/>
              <a:p>
                <a:pPr marL="0" indent="0">
                  <a:buNone/>
                </a:pPr>
                <a:r>
                  <a:rPr lang="en-TW" dirty="0"/>
                  <a:t>After knowing how to design a circuit that does binary addition, how do we design a circuit that computes 111 + 111 = 1110? Consider the process of computing 111 + 111 = 1110, we know that:</a:t>
                </a:r>
              </a:p>
              <a:p>
                <a:pPr marL="0" indent="0">
                  <a:buNone/>
                </a:pPr>
                <a:r>
                  <a:rPr lang="en-TW" dirty="0"/>
                  <a:t>1. The digit in the first 111 can be considered as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TW" dirty="0"/>
                  <a:t>.</a:t>
                </a:r>
              </a:p>
              <a:p>
                <a:pPr marL="0" indent="0">
                  <a:buNone/>
                </a:pPr>
                <a:r>
                  <a:rPr lang="en-TW" dirty="0"/>
                  <a:t>2. The digit in the second 111 can be sonsidered as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TW" dirty="0"/>
                  <a:t>.</a:t>
                </a:r>
              </a:p>
              <a:p>
                <a:pPr marL="0" indent="0">
                  <a:buNone/>
                </a:pPr>
                <a:r>
                  <a:rPr lang="en-TW" dirty="0"/>
                  <a:t>3. After getting the c and s from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TW"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TW" dirty="0"/>
                  <a:t>, we need to add s to the </a:t>
                </a: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a14:m>
                <a:r>
                  <a:rPr lang="en-TW" dirty="0"/>
                  <a:t> to compute the real s.</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E9AE3296-662D-E546-994D-949854F04010}"/>
                  </a:ext>
                </a:extLst>
              </p:cNvPr>
              <p:cNvSpPr>
                <a:spLocks noGrp="1" noRot="1" noChangeAspect="1" noMove="1" noResize="1" noEditPoints="1" noAdjustHandles="1" noChangeArrowheads="1" noChangeShapeType="1" noTextEdit="1"/>
              </p:cNvSpPr>
              <p:nvPr>
                <p:ph idx="1"/>
              </p:nvPr>
            </p:nvSpPr>
            <p:spPr>
              <a:xfrm>
                <a:off x="838201" y="1825625"/>
                <a:ext cx="7712675" cy="4351338"/>
              </a:xfrm>
              <a:blipFill>
                <a:blip r:embed="rId2"/>
                <a:stretch>
                  <a:fillRect l="-1645" t="-2326"/>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8F771D50-75D0-6C4D-AF52-84606CEDEE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0484" y="2093136"/>
            <a:ext cx="2783439" cy="2671728"/>
          </a:xfrm>
          <a:prstGeom prst="rect">
            <a:avLst/>
          </a:prstGeom>
        </p:spPr>
      </p:pic>
    </p:spTree>
    <p:extLst>
      <p:ext uri="{BB962C8B-B14F-4D97-AF65-F5344CB8AC3E}">
        <p14:creationId xmlns:p14="http://schemas.microsoft.com/office/powerpoint/2010/main" val="276443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8D52-2D25-3946-81D7-D0E8C9EDC608}"/>
              </a:ext>
            </a:extLst>
          </p:cNvPr>
          <p:cNvSpPr>
            <a:spLocks noGrp="1"/>
          </p:cNvSpPr>
          <p:nvPr>
            <p:ph type="title"/>
          </p:nvPr>
        </p:nvSpPr>
        <p:spPr/>
        <p:txBody>
          <a:bodyPr/>
          <a:lstStyle/>
          <a:p>
            <a:r>
              <a:rPr lang="en-TW" dirty="0"/>
              <a:t>Boolean Algebra</a:t>
            </a:r>
          </a:p>
        </p:txBody>
      </p:sp>
      <p:sp>
        <p:nvSpPr>
          <p:cNvPr id="3" name="Content Placeholder 2">
            <a:extLst>
              <a:ext uri="{FF2B5EF4-FFF2-40B4-BE49-F238E27FC236}">
                <a16:creationId xmlns:a16="http://schemas.microsoft.com/office/drawing/2014/main" id="{1AF3D813-30AD-E942-B40F-05646733A78E}"/>
              </a:ext>
            </a:extLst>
          </p:cNvPr>
          <p:cNvSpPr>
            <a:spLocks noGrp="1"/>
          </p:cNvSpPr>
          <p:nvPr>
            <p:ph idx="1"/>
          </p:nvPr>
        </p:nvSpPr>
        <p:spPr/>
        <p:txBody>
          <a:bodyPr/>
          <a:lstStyle/>
          <a:p>
            <a:pPr marL="0" indent="0">
              <a:buNone/>
            </a:pPr>
            <a:r>
              <a:rPr lang="en-US" dirty="0"/>
              <a:t>Boolean algebra is the branch of algebra in which the values of the variables are the truth values true and false, usually denoted 1 and 0, respectively.</a:t>
            </a:r>
            <a:r>
              <a:rPr lang="zh-TW" altLang="en-US" dirty="0"/>
              <a:t> </a:t>
            </a:r>
            <a:r>
              <a:rPr lang="en-US" altLang="zh-TW" dirty="0"/>
              <a:t>(Domain and codomain of Boolean Algebra is {0, 1}.)</a:t>
            </a:r>
            <a:endParaRPr lang="en-US" dirty="0"/>
          </a:p>
          <a:p>
            <a:pPr marL="0" indent="0">
              <a:buNone/>
            </a:pPr>
            <a:r>
              <a:rPr lang="en-US" dirty="0"/>
              <a:t>Instead of elementary algebra, where the values of the variables are numbers and the prime operations are addition and multiplication, the main operations of Boolean algebra are conjunction, disjunction and negation.</a:t>
            </a:r>
          </a:p>
          <a:p>
            <a:pPr marL="0" indent="0">
              <a:buNone/>
            </a:pPr>
            <a:r>
              <a:rPr lang="en-US" dirty="0"/>
              <a:t>For example, in Boolean Algebra, 1 + 1 is 1, since it means ”True or True”. The disjunction of 2 true values would be true as well; therefore, 1 + 1 = 1.</a:t>
            </a:r>
            <a:endParaRPr lang="en-TW" dirty="0"/>
          </a:p>
        </p:txBody>
      </p:sp>
    </p:spTree>
    <p:extLst>
      <p:ext uri="{BB962C8B-B14F-4D97-AF65-F5344CB8AC3E}">
        <p14:creationId xmlns:p14="http://schemas.microsoft.com/office/powerpoint/2010/main" val="498247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BB94-3100-0949-B2F0-F82EE7F1C060}"/>
              </a:ext>
            </a:extLst>
          </p:cNvPr>
          <p:cNvSpPr>
            <a:spLocks noGrp="1"/>
          </p:cNvSpPr>
          <p:nvPr>
            <p:ph type="title"/>
          </p:nvPr>
        </p:nvSpPr>
        <p:spPr/>
        <p:txBody>
          <a:bodyPr/>
          <a:lstStyle/>
          <a:p>
            <a:r>
              <a:rPr lang="en-TW" dirty="0"/>
              <a:t>Full-Adder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5F0FE-8D62-414C-9DE2-AC305D38927E}"/>
                  </a:ext>
                </a:extLst>
              </p:cNvPr>
              <p:cNvSpPr>
                <a:spLocks noGrp="1"/>
              </p:cNvSpPr>
              <p:nvPr>
                <p:ph idx="1"/>
              </p:nvPr>
            </p:nvSpPr>
            <p:spPr/>
            <p:txBody>
              <a:bodyPr/>
              <a:lstStyle/>
              <a:p>
                <a:pPr marL="0" indent="0">
                  <a:buNone/>
                </a:pPr>
                <a:r>
                  <a:rPr lang="en-TW" dirty="0"/>
                  <a:t>Then, the circuit that computes the ith digit of the result of 111 + 111 will be:</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We compute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TW" dirty="0"/>
                  <a:t> of the ith digit, and we add s with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a14:m>
                <a:r>
                  <a:rPr lang="en-TW" dirty="0"/>
                  <a:t> so that we can find </a:t>
                </a: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TW" dirty="0"/>
                  <a:t>. Half Adder 2 and 3 combined are called ”Full-Adder.” </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DA35F0FE-8D62-414C-9DE2-AC305D38927E}"/>
                  </a:ext>
                </a:extLst>
              </p:cNvPr>
              <p:cNvSpPr>
                <a:spLocks noGrp="1" noRot="1" noChangeAspect="1" noMove="1" noResize="1" noEditPoints="1" noAdjustHandles="1" noChangeArrowheads="1" noChangeShapeType="1" noTextEdit="1"/>
              </p:cNvSpPr>
              <p:nvPr>
                <p:ph idx="1"/>
              </p:nvPr>
            </p:nvSpPr>
            <p:spPr>
              <a:blipFill>
                <a:blip r:embed="rId2"/>
                <a:stretch>
                  <a:fillRect l="-1206" t="-2326" r="-965" b="-2907"/>
                </a:stretch>
              </a:blipFill>
            </p:spPr>
            <p:txBody>
              <a:bodyPr/>
              <a:lstStyle/>
              <a:p>
                <a:r>
                  <a:rPr lang="en-TW">
                    <a:noFill/>
                  </a:rPr>
                  <a:t> </a:t>
                </a:r>
              </a:p>
            </p:txBody>
          </p:sp>
        </mc:Fallback>
      </mc:AlternateContent>
      <p:pic>
        <p:nvPicPr>
          <p:cNvPr id="7" name="Graphic 6">
            <a:extLst>
              <a:ext uri="{FF2B5EF4-FFF2-40B4-BE49-F238E27FC236}">
                <a16:creationId xmlns:a16="http://schemas.microsoft.com/office/drawing/2014/main" id="{61F7A6A1-755F-394F-A269-9B3F1DB61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4963" y="2967632"/>
            <a:ext cx="8322074" cy="2067323"/>
          </a:xfrm>
          <a:prstGeom prst="rect">
            <a:avLst/>
          </a:prstGeom>
        </p:spPr>
      </p:pic>
    </p:spTree>
    <p:extLst>
      <p:ext uri="{BB962C8B-B14F-4D97-AF65-F5344CB8AC3E}">
        <p14:creationId xmlns:p14="http://schemas.microsoft.com/office/powerpoint/2010/main" val="2944817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8-3</a:t>
            </a:r>
            <a:br>
              <a:rPr lang="en-US" sz="5400"/>
            </a:br>
            <a:r>
              <a:rPr lang="en-US" sz="5400"/>
              <a:t>Minimization</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D0123FB-64A6-EE4B-AA77-A24B73B9B5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164403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16AA-2C8C-6545-88D4-C8E64539561B}"/>
              </a:ext>
            </a:extLst>
          </p:cNvPr>
          <p:cNvSpPr>
            <a:spLocks noGrp="1"/>
          </p:cNvSpPr>
          <p:nvPr>
            <p:ph type="title"/>
          </p:nvPr>
        </p:nvSpPr>
        <p:spPr/>
        <p:txBody>
          <a:bodyPr/>
          <a:lstStyle/>
          <a:p>
            <a:r>
              <a:rPr lang="en-TW" dirty="0"/>
              <a:t>Karnaugh Map</a:t>
            </a:r>
          </a:p>
        </p:txBody>
      </p:sp>
      <p:sp>
        <p:nvSpPr>
          <p:cNvPr id="3" name="Content Placeholder 2">
            <a:extLst>
              <a:ext uri="{FF2B5EF4-FFF2-40B4-BE49-F238E27FC236}">
                <a16:creationId xmlns:a16="http://schemas.microsoft.com/office/drawing/2014/main" id="{AADCAE90-104D-A142-8C88-9F21B9637457}"/>
              </a:ext>
            </a:extLst>
          </p:cNvPr>
          <p:cNvSpPr>
            <a:spLocks noGrp="1"/>
          </p:cNvSpPr>
          <p:nvPr>
            <p:ph idx="1"/>
          </p:nvPr>
        </p:nvSpPr>
        <p:spPr/>
        <p:txBody>
          <a:bodyPr/>
          <a:lstStyle/>
          <a:p>
            <a:pPr marL="0" indent="0">
              <a:buNone/>
            </a:pPr>
            <a:r>
              <a:rPr lang="en-TW" dirty="0"/>
              <a:t>Karnaugh map is invented by an electrical engineer, Maurice Karnaugh, in </a:t>
            </a:r>
            <a:r>
              <a:rPr lang="en-US" dirty="0"/>
              <a:t>Nokia Bell Labs in 1953. </a:t>
            </a:r>
            <a:r>
              <a:rPr lang="en-TW" dirty="0"/>
              <a:t>(If you never hear about the Bell Labs, you should google and read about it. Tons of inventions are from this lab, such as language C, C++, Unix system, </a:t>
            </a:r>
            <a:r>
              <a:rPr lang="en-US" dirty="0"/>
              <a:t>transistor, and many others.</a:t>
            </a:r>
            <a:r>
              <a:rPr lang="en-TW" dirty="0"/>
              <a:t>)</a:t>
            </a:r>
          </a:p>
          <a:p>
            <a:pPr marL="0" indent="0">
              <a:buNone/>
            </a:pPr>
            <a:r>
              <a:rPr lang="en-TW" dirty="0"/>
              <a:t>K-Map is used to change a truth table to its boolean expression. We learned how to do this by using DNF or CNF in chapter 8-2. However, by using DNF or CNF, we still need to minimize the boolean expression manually. By using K-Map, the result is automatically in its minimization form.</a:t>
            </a:r>
          </a:p>
        </p:txBody>
      </p:sp>
    </p:spTree>
    <p:extLst>
      <p:ext uri="{BB962C8B-B14F-4D97-AF65-F5344CB8AC3E}">
        <p14:creationId xmlns:p14="http://schemas.microsoft.com/office/powerpoint/2010/main" val="2488526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7A9B-CA4C-0C4E-B84F-2EC506B3B322}"/>
              </a:ext>
            </a:extLst>
          </p:cNvPr>
          <p:cNvSpPr>
            <a:spLocks noGrp="1"/>
          </p:cNvSpPr>
          <p:nvPr>
            <p:ph type="title"/>
          </p:nvPr>
        </p:nvSpPr>
        <p:spPr/>
        <p:txBody>
          <a:bodyPr/>
          <a:lstStyle/>
          <a:p>
            <a:r>
              <a:rPr lang="en-TW" dirty="0"/>
              <a:t>Karnaugh Map</a:t>
            </a:r>
          </a:p>
        </p:txBody>
      </p:sp>
      <p:sp>
        <p:nvSpPr>
          <p:cNvPr id="3" name="Content Placeholder 2">
            <a:extLst>
              <a:ext uri="{FF2B5EF4-FFF2-40B4-BE49-F238E27FC236}">
                <a16:creationId xmlns:a16="http://schemas.microsoft.com/office/drawing/2014/main" id="{38500E21-B44E-E846-B054-AA5B86E2C690}"/>
              </a:ext>
            </a:extLst>
          </p:cNvPr>
          <p:cNvSpPr>
            <a:spLocks noGrp="1"/>
          </p:cNvSpPr>
          <p:nvPr>
            <p:ph idx="1"/>
          </p:nvPr>
        </p:nvSpPr>
        <p:spPr>
          <a:xfrm>
            <a:off x="838200" y="1825624"/>
            <a:ext cx="10515600" cy="5032375"/>
          </a:xfrm>
        </p:spPr>
        <p:txBody>
          <a:bodyPr>
            <a:normAutofit/>
          </a:bodyPr>
          <a:lstStyle/>
          <a:p>
            <a:pPr marL="0" indent="0">
              <a:buNone/>
            </a:pPr>
            <a:r>
              <a:rPr lang="en-TW" dirty="0"/>
              <a:t>Why minimization? Well, we always want to minimize the number of gates that we use; for example, not gate, and gate, and or gate. It’s because they all take up spaces in our chips (or CPU), and they use transistors.</a:t>
            </a:r>
          </a:p>
          <a:p>
            <a:pPr marL="514350" indent="-514350">
              <a:buFont typeface="+mj-lt"/>
              <a:buAutoNum type="arabicPeriod"/>
            </a:pPr>
            <a:r>
              <a:rPr lang="en-TW" dirty="0"/>
              <a:t>More gates means CPU is slower, since each gate makes the current run slower.</a:t>
            </a:r>
          </a:p>
          <a:p>
            <a:pPr marL="514350" indent="-514350">
              <a:buFont typeface="+mj-lt"/>
              <a:buAutoNum type="arabicPeriod"/>
            </a:pPr>
            <a:r>
              <a:rPr lang="en-TW" dirty="0"/>
              <a:t>More gates means more electricity is needed.</a:t>
            </a:r>
          </a:p>
          <a:p>
            <a:pPr marL="514350" indent="-514350">
              <a:buFont typeface="+mj-lt"/>
              <a:buAutoNum type="arabicPeriod"/>
            </a:pPr>
            <a:r>
              <a:rPr lang="en-TW" dirty="0"/>
              <a:t>More electricity means more heat our CPU generates.</a:t>
            </a:r>
          </a:p>
          <a:p>
            <a:pPr marL="0" indent="0">
              <a:buNone/>
            </a:pPr>
            <a:r>
              <a:rPr lang="en-TW" dirty="0"/>
              <a:t>Therefore, by minimizing the number of gates we use, we can make smaller, cheaper, faster, and less electricity needed, less heat-generated CPUs.</a:t>
            </a:r>
          </a:p>
        </p:txBody>
      </p:sp>
    </p:spTree>
    <p:extLst>
      <p:ext uri="{BB962C8B-B14F-4D97-AF65-F5344CB8AC3E}">
        <p14:creationId xmlns:p14="http://schemas.microsoft.com/office/powerpoint/2010/main" val="4249584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561B-EE51-9244-BB02-6B49933E7CB6}"/>
              </a:ext>
            </a:extLst>
          </p:cNvPr>
          <p:cNvSpPr>
            <a:spLocks noGrp="1"/>
          </p:cNvSpPr>
          <p:nvPr>
            <p:ph type="title"/>
          </p:nvPr>
        </p:nvSpPr>
        <p:spPr/>
        <p:txBody>
          <a:bodyPr/>
          <a:lstStyle/>
          <a:p>
            <a:r>
              <a:rPr lang="en-TW" dirty="0"/>
              <a:t>Rules of Drawing K-Map</a:t>
            </a:r>
          </a:p>
        </p:txBody>
      </p:sp>
      <p:sp>
        <p:nvSpPr>
          <p:cNvPr id="3" name="Content Placeholder 2">
            <a:extLst>
              <a:ext uri="{FF2B5EF4-FFF2-40B4-BE49-F238E27FC236}">
                <a16:creationId xmlns:a16="http://schemas.microsoft.com/office/drawing/2014/main" id="{72A04F46-89A4-3C49-B020-F0EA9221C2FA}"/>
              </a:ext>
            </a:extLst>
          </p:cNvPr>
          <p:cNvSpPr>
            <a:spLocks noGrp="1"/>
          </p:cNvSpPr>
          <p:nvPr>
            <p:ph idx="1"/>
          </p:nvPr>
        </p:nvSpPr>
        <p:spPr/>
        <p:txBody>
          <a:bodyPr/>
          <a:lstStyle/>
          <a:p>
            <a:pPr marL="0" indent="0">
              <a:buNone/>
            </a:pPr>
            <a:r>
              <a:rPr lang="en-TW" dirty="0"/>
              <a:t>There are 4 general rules of drawing a K-Map:</a:t>
            </a:r>
          </a:p>
          <a:p>
            <a:pPr marL="514350" indent="-514350">
              <a:buFont typeface="+mj-lt"/>
              <a:buAutoNum type="arabicPeriod"/>
            </a:pPr>
            <a:r>
              <a:rPr lang="en-TW" dirty="0"/>
              <a:t>Circle all 1’s and no 0’s.</a:t>
            </a:r>
          </a:p>
          <a:p>
            <a:pPr marL="514350" indent="-514350">
              <a:buFont typeface="+mj-lt"/>
              <a:buAutoNum type="arabicPeriod"/>
            </a:pPr>
            <a:r>
              <a:rPr lang="en-TW" dirty="0"/>
              <a:t>The circle is a group of 1, 2, 4, 8, 16, … of 1s.</a:t>
            </a:r>
          </a:p>
          <a:p>
            <a:pPr marL="514350" indent="-514350">
              <a:buFont typeface="+mj-lt"/>
              <a:buAutoNum type="arabicPeriod"/>
            </a:pPr>
            <a:r>
              <a:rPr lang="en-TW" dirty="0"/>
              <a:t>All circles must be as big as possible.</a:t>
            </a:r>
          </a:p>
          <a:p>
            <a:pPr marL="514350" indent="-514350">
              <a:buFont typeface="+mj-lt"/>
              <a:buAutoNum type="arabicPeriod"/>
            </a:pPr>
            <a:r>
              <a:rPr lang="en-TW" dirty="0"/>
              <a:t>Make as few circles as possible.</a:t>
            </a:r>
          </a:p>
          <a:p>
            <a:pPr marL="514350" indent="-514350">
              <a:buFont typeface="+mj-lt"/>
              <a:buAutoNum type="arabicPeriod"/>
            </a:pPr>
            <a:r>
              <a:rPr lang="en-TW" dirty="0"/>
              <a:t>Circles can go beyond the bounds of the table.</a:t>
            </a:r>
          </a:p>
        </p:txBody>
      </p:sp>
    </p:spTree>
    <p:extLst>
      <p:ext uri="{BB962C8B-B14F-4D97-AF65-F5344CB8AC3E}">
        <p14:creationId xmlns:p14="http://schemas.microsoft.com/office/powerpoint/2010/main" val="79680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4769-A20E-2941-BE7E-405BD9C44DCE}"/>
              </a:ext>
            </a:extLst>
          </p:cNvPr>
          <p:cNvSpPr>
            <a:spLocks noGrp="1"/>
          </p:cNvSpPr>
          <p:nvPr>
            <p:ph type="title"/>
          </p:nvPr>
        </p:nvSpPr>
        <p:spPr/>
        <p:txBody>
          <a:bodyPr/>
          <a:lstStyle/>
          <a:p>
            <a:r>
              <a:rPr lang="en-TW" dirty="0"/>
              <a:t>Example 8-3-1</a:t>
            </a:r>
          </a:p>
        </p:txBody>
      </p:sp>
      <p:sp>
        <p:nvSpPr>
          <p:cNvPr id="3" name="Content Placeholder 2">
            <a:extLst>
              <a:ext uri="{FF2B5EF4-FFF2-40B4-BE49-F238E27FC236}">
                <a16:creationId xmlns:a16="http://schemas.microsoft.com/office/drawing/2014/main" id="{4BFF0899-DA81-A041-84E6-B8A3E2064B90}"/>
              </a:ext>
            </a:extLst>
          </p:cNvPr>
          <p:cNvSpPr>
            <a:spLocks noGrp="1"/>
          </p:cNvSpPr>
          <p:nvPr>
            <p:ph idx="1"/>
          </p:nvPr>
        </p:nvSpPr>
        <p:spPr/>
        <p:txBody>
          <a:bodyPr/>
          <a:lstStyle/>
          <a:p>
            <a:pPr marL="0" indent="0">
              <a:buNone/>
            </a:pPr>
            <a:r>
              <a:rPr lang="en-TW" dirty="0"/>
              <a:t>Draw K-map for the truth table below:</a:t>
            </a:r>
          </a:p>
        </p:txBody>
      </p:sp>
      <p:graphicFrame>
        <p:nvGraphicFramePr>
          <p:cNvPr id="4" name="Table 4">
            <a:extLst>
              <a:ext uri="{FF2B5EF4-FFF2-40B4-BE49-F238E27FC236}">
                <a16:creationId xmlns:a16="http://schemas.microsoft.com/office/drawing/2014/main" id="{626B3588-71EF-C34B-8961-CD8A6783022D}"/>
              </a:ext>
            </a:extLst>
          </p:cNvPr>
          <p:cNvGraphicFramePr>
            <a:graphicFrameLocks noGrp="1"/>
          </p:cNvGraphicFramePr>
          <p:nvPr>
            <p:extLst>
              <p:ext uri="{D42A27DB-BD31-4B8C-83A1-F6EECF244321}">
                <p14:modId xmlns:p14="http://schemas.microsoft.com/office/powerpoint/2010/main" val="2167063630"/>
              </p:ext>
            </p:extLst>
          </p:nvPr>
        </p:nvGraphicFramePr>
        <p:xfrm>
          <a:off x="1502032" y="2501900"/>
          <a:ext cx="9187935" cy="1981200"/>
        </p:xfrm>
        <a:graphic>
          <a:graphicData uri="http://schemas.openxmlformats.org/drawingml/2006/table">
            <a:tbl>
              <a:tblPr firstRow="1" bandRow="1">
                <a:tableStyleId>{5C22544A-7EE6-4342-B048-85BDC9FD1C3A}</a:tableStyleId>
              </a:tblPr>
              <a:tblGrid>
                <a:gridCol w="3062645">
                  <a:extLst>
                    <a:ext uri="{9D8B030D-6E8A-4147-A177-3AD203B41FA5}">
                      <a16:colId xmlns:a16="http://schemas.microsoft.com/office/drawing/2014/main" val="2102823969"/>
                    </a:ext>
                  </a:extLst>
                </a:gridCol>
                <a:gridCol w="3062645">
                  <a:extLst>
                    <a:ext uri="{9D8B030D-6E8A-4147-A177-3AD203B41FA5}">
                      <a16:colId xmlns:a16="http://schemas.microsoft.com/office/drawing/2014/main" val="354169889"/>
                    </a:ext>
                  </a:extLst>
                </a:gridCol>
                <a:gridCol w="3062645">
                  <a:extLst>
                    <a:ext uri="{9D8B030D-6E8A-4147-A177-3AD203B41FA5}">
                      <a16:colId xmlns:a16="http://schemas.microsoft.com/office/drawing/2014/main" val="1044222038"/>
                    </a:ext>
                  </a:extLst>
                </a:gridCol>
              </a:tblGrid>
              <a:tr h="370840">
                <a:tc>
                  <a:txBody>
                    <a:bodyPr/>
                    <a:lstStyle/>
                    <a:p>
                      <a:pPr algn="ctr"/>
                      <a:r>
                        <a:rPr lang="en-TW" sz="2000" dirty="0"/>
                        <a:t>A</a:t>
                      </a:r>
                    </a:p>
                  </a:txBody>
                  <a:tcPr/>
                </a:tc>
                <a:tc>
                  <a:txBody>
                    <a:bodyPr/>
                    <a:lstStyle/>
                    <a:p>
                      <a:pPr algn="ctr"/>
                      <a:r>
                        <a:rPr lang="en-TW" sz="2000" dirty="0"/>
                        <a:t>B</a:t>
                      </a:r>
                    </a:p>
                  </a:txBody>
                  <a:tcPr/>
                </a:tc>
                <a:tc>
                  <a:txBody>
                    <a:bodyPr/>
                    <a:lstStyle/>
                    <a:p>
                      <a:pPr algn="ctr"/>
                      <a:r>
                        <a:rPr lang="en-TW" sz="2000" dirty="0"/>
                        <a:t>Output</a:t>
                      </a:r>
                    </a:p>
                  </a:txBody>
                  <a:tcPr/>
                </a:tc>
                <a:extLst>
                  <a:ext uri="{0D108BD9-81ED-4DB2-BD59-A6C34878D82A}">
                    <a16:rowId xmlns:a16="http://schemas.microsoft.com/office/drawing/2014/main" val="2990089445"/>
                  </a:ext>
                </a:extLst>
              </a:tr>
              <a:tr h="370840">
                <a:tc>
                  <a:txBody>
                    <a:bodyPr/>
                    <a:lstStyle/>
                    <a:p>
                      <a:pPr algn="ctr"/>
                      <a:r>
                        <a:rPr lang="en-TW" sz="2000" dirty="0"/>
                        <a:t>0</a:t>
                      </a:r>
                    </a:p>
                  </a:txBody>
                  <a:tcPr/>
                </a:tc>
                <a:tc>
                  <a:txBody>
                    <a:bodyPr/>
                    <a:lstStyle/>
                    <a:p>
                      <a:pPr algn="ctr"/>
                      <a:r>
                        <a:rPr lang="en-TW" sz="2000" dirty="0"/>
                        <a:t>0</a:t>
                      </a:r>
                    </a:p>
                  </a:txBody>
                  <a:tcPr/>
                </a:tc>
                <a:tc>
                  <a:txBody>
                    <a:bodyPr/>
                    <a:lstStyle/>
                    <a:p>
                      <a:pPr algn="ctr"/>
                      <a:r>
                        <a:rPr lang="en-TW" sz="2000" dirty="0"/>
                        <a:t>0</a:t>
                      </a:r>
                    </a:p>
                  </a:txBody>
                  <a:tcPr/>
                </a:tc>
                <a:extLst>
                  <a:ext uri="{0D108BD9-81ED-4DB2-BD59-A6C34878D82A}">
                    <a16:rowId xmlns:a16="http://schemas.microsoft.com/office/drawing/2014/main" val="720600573"/>
                  </a:ext>
                </a:extLst>
              </a:tr>
              <a:tr h="370840">
                <a:tc>
                  <a:txBody>
                    <a:bodyPr/>
                    <a:lstStyle/>
                    <a:p>
                      <a:pPr algn="ctr"/>
                      <a:r>
                        <a:rPr lang="en-TW" sz="2000" dirty="0"/>
                        <a:t>0</a:t>
                      </a:r>
                    </a:p>
                  </a:txBody>
                  <a:tcPr/>
                </a:tc>
                <a:tc>
                  <a:txBody>
                    <a:bodyPr/>
                    <a:lstStyle/>
                    <a:p>
                      <a:pPr algn="ctr"/>
                      <a:r>
                        <a:rPr lang="en-TW" sz="2000" dirty="0"/>
                        <a:t>1</a:t>
                      </a:r>
                    </a:p>
                  </a:txBody>
                  <a:tcPr/>
                </a:tc>
                <a:tc>
                  <a:txBody>
                    <a:bodyPr/>
                    <a:lstStyle/>
                    <a:p>
                      <a:pPr algn="ctr"/>
                      <a:r>
                        <a:rPr lang="en-TW" sz="2000" dirty="0"/>
                        <a:t>1</a:t>
                      </a:r>
                    </a:p>
                  </a:txBody>
                  <a:tcPr/>
                </a:tc>
                <a:extLst>
                  <a:ext uri="{0D108BD9-81ED-4DB2-BD59-A6C34878D82A}">
                    <a16:rowId xmlns:a16="http://schemas.microsoft.com/office/drawing/2014/main" val="1677138805"/>
                  </a:ext>
                </a:extLst>
              </a:tr>
              <a:tr h="370840">
                <a:tc>
                  <a:txBody>
                    <a:bodyPr/>
                    <a:lstStyle/>
                    <a:p>
                      <a:pPr algn="ctr"/>
                      <a:r>
                        <a:rPr lang="en-TW" sz="2000" dirty="0"/>
                        <a:t>1</a:t>
                      </a:r>
                    </a:p>
                  </a:txBody>
                  <a:tcPr/>
                </a:tc>
                <a:tc>
                  <a:txBody>
                    <a:bodyPr/>
                    <a:lstStyle/>
                    <a:p>
                      <a:pPr algn="ctr"/>
                      <a:r>
                        <a:rPr lang="en-TW" sz="2000" dirty="0"/>
                        <a:t>0</a:t>
                      </a:r>
                    </a:p>
                  </a:txBody>
                  <a:tcPr/>
                </a:tc>
                <a:tc>
                  <a:txBody>
                    <a:bodyPr/>
                    <a:lstStyle/>
                    <a:p>
                      <a:pPr algn="ctr"/>
                      <a:r>
                        <a:rPr lang="en-TW" sz="2000" dirty="0"/>
                        <a:t>0</a:t>
                      </a:r>
                    </a:p>
                  </a:txBody>
                  <a:tcPr/>
                </a:tc>
                <a:extLst>
                  <a:ext uri="{0D108BD9-81ED-4DB2-BD59-A6C34878D82A}">
                    <a16:rowId xmlns:a16="http://schemas.microsoft.com/office/drawing/2014/main" val="4150232790"/>
                  </a:ext>
                </a:extLst>
              </a:tr>
              <a:tr h="370840">
                <a:tc>
                  <a:txBody>
                    <a:bodyPr/>
                    <a:lstStyle/>
                    <a:p>
                      <a:pPr algn="ctr"/>
                      <a:r>
                        <a:rPr lang="en-TW" sz="2000" dirty="0"/>
                        <a:t>1</a:t>
                      </a:r>
                    </a:p>
                  </a:txBody>
                  <a:tcPr/>
                </a:tc>
                <a:tc>
                  <a:txBody>
                    <a:bodyPr/>
                    <a:lstStyle/>
                    <a:p>
                      <a:pPr algn="ctr"/>
                      <a:r>
                        <a:rPr lang="en-TW" sz="2000" dirty="0"/>
                        <a:t>1</a:t>
                      </a:r>
                    </a:p>
                  </a:txBody>
                  <a:tcPr/>
                </a:tc>
                <a:tc>
                  <a:txBody>
                    <a:bodyPr/>
                    <a:lstStyle/>
                    <a:p>
                      <a:pPr algn="ctr"/>
                      <a:r>
                        <a:rPr lang="en-TW" sz="2000" dirty="0"/>
                        <a:t>1</a:t>
                      </a:r>
                    </a:p>
                  </a:txBody>
                  <a:tcPr/>
                </a:tc>
                <a:extLst>
                  <a:ext uri="{0D108BD9-81ED-4DB2-BD59-A6C34878D82A}">
                    <a16:rowId xmlns:a16="http://schemas.microsoft.com/office/drawing/2014/main" val="2900310706"/>
                  </a:ext>
                </a:extLst>
              </a:tr>
            </a:tbl>
          </a:graphicData>
        </a:graphic>
      </p:graphicFrame>
    </p:spTree>
    <p:extLst>
      <p:ext uri="{BB962C8B-B14F-4D97-AF65-F5344CB8AC3E}">
        <p14:creationId xmlns:p14="http://schemas.microsoft.com/office/powerpoint/2010/main" val="25868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88A8-C3D2-794E-9C9F-DDB3BF45397B}"/>
              </a:ext>
            </a:extLst>
          </p:cNvPr>
          <p:cNvSpPr>
            <a:spLocks noGrp="1"/>
          </p:cNvSpPr>
          <p:nvPr>
            <p:ph type="title"/>
          </p:nvPr>
        </p:nvSpPr>
        <p:spPr/>
        <p:txBody>
          <a:bodyPr/>
          <a:lstStyle/>
          <a:p>
            <a:r>
              <a:rPr lang="en-TW" dirty="0"/>
              <a:t>Example 8-3-2</a:t>
            </a:r>
          </a:p>
        </p:txBody>
      </p:sp>
      <p:sp>
        <p:nvSpPr>
          <p:cNvPr id="3" name="Content Placeholder 2">
            <a:extLst>
              <a:ext uri="{FF2B5EF4-FFF2-40B4-BE49-F238E27FC236}">
                <a16:creationId xmlns:a16="http://schemas.microsoft.com/office/drawing/2014/main" id="{0E4281D7-ACFC-6244-AD66-BB79D989F90A}"/>
              </a:ext>
            </a:extLst>
          </p:cNvPr>
          <p:cNvSpPr>
            <a:spLocks noGrp="1"/>
          </p:cNvSpPr>
          <p:nvPr>
            <p:ph idx="1"/>
          </p:nvPr>
        </p:nvSpPr>
        <p:spPr/>
        <p:txBody>
          <a:bodyPr/>
          <a:lstStyle/>
          <a:p>
            <a:pPr marL="0" indent="0">
              <a:buNone/>
            </a:pPr>
            <a:r>
              <a:rPr lang="en-TW" dirty="0"/>
              <a:t>Draw K-map for the truth table below: (For both orientation)</a:t>
            </a:r>
          </a:p>
          <a:p>
            <a:pPr marL="0" indent="0">
              <a:buNone/>
            </a:pPr>
            <a:endParaRPr lang="en-TW" dirty="0"/>
          </a:p>
        </p:txBody>
      </p:sp>
      <p:graphicFrame>
        <p:nvGraphicFramePr>
          <p:cNvPr id="4" name="Table 4">
            <a:extLst>
              <a:ext uri="{FF2B5EF4-FFF2-40B4-BE49-F238E27FC236}">
                <a16:creationId xmlns:a16="http://schemas.microsoft.com/office/drawing/2014/main" id="{6B8E90BB-6164-084F-B84C-70CC0166794F}"/>
              </a:ext>
            </a:extLst>
          </p:cNvPr>
          <p:cNvGraphicFramePr>
            <a:graphicFrameLocks noGrp="1"/>
          </p:cNvGraphicFramePr>
          <p:nvPr>
            <p:extLst>
              <p:ext uri="{D42A27DB-BD31-4B8C-83A1-F6EECF244321}">
                <p14:modId xmlns:p14="http://schemas.microsoft.com/office/powerpoint/2010/main" val="3832157052"/>
              </p:ext>
            </p:extLst>
          </p:nvPr>
        </p:nvGraphicFramePr>
        <p:xfrm>
          <a:off x="1615302" y="2610803"/>
          <a:ext cx="8961396" cy="3566160"/>
        </p:xfrm>
        <a:graphic>
          <a:graphicData uri="http://schemas.openxmlformats.org/drawingml/2006/table">
            <a:tbl>
              <a:tblPr firstRow="1" bandRow="1">
                <a:tableStyleId>{5C22544A-7EE6-4342-B048-85BDC9FD1C3A}</a:tableStyleId>
              </a:tblPr>
              <a:tblGrid>
                <a:gridCol w="2240349">
                  <a:extLst>
                    <a:ext uri="{9D8B030D-6E8A-4147-A177-3AD203B41FA5}">
                      <a16:colId xmlns:a16="http://schemas.microsoft.com/office/drawing/2014/main" val="327669214"/>
                    </a:ext>
                  </a:extLst>
                </a:gridCol>
                <a:gridCol w="2240349">
                  <a:extLst>
                    <a:ext uri="{9D8B030D-6E8A-4147-A177-3AD203B41FA5}">
                      <a16:colId xmlns:a16="http://schemas.microsoft.com/office/drawing/2014/main" val="2259978483"/>
                    </a:ext>
                  </a:extLst>
                </a:gridCol>
                <a:gridCol w="2240349">
                  <a:extLst>
                    <a:ext uri="{9D8B030D-6E8A-4147-A177-3AD203B41FA5}">
                      <a16:colId xmlns:a16="http://schemas.microsoft.com/office/drawing/2014/main" val="3926185904"/>
                    </a:ext>
                  </a:extLst>
                </a:gridCol>
                <a:gridCol w="2240349">
                  <a:extLst>
                    <a:ext uri="{9D8B030D-6E8A-4147-A177-3AD203B41FA5}">
                      <a16:colId xmlns:a16="http://schemas.microsoft.com/office/drawing/2014/main" val="599779214"/>
                    </a:ext>
                  </a:extLst>
                </a:gridCol>
              </a:tblGrid>
              <a:tr h="370840">
                <a:tc>
                  <a:txBody>
                    <a:bodyPr/>
                    <a:lstStyle/>
                    <a:p>
                      <a:pPr algn="ctr"/>
                      <a:r>
                        <a:rPr lang="en-TW" sz="2000" dirty="0"/>
                        <a:t>A</a:t>
                      </a:r>
                    </a:p>
                  </a:txBody>
                  <a:tcPr anchor="ctr"/>
                </a:tc>
                <a:tc>
                  <a:txBody>
                    <a:bodyPr/>
                    <a:lstStyle/>
                    <a:p>
                      <a:pPr algn="ctr"/>
                      <a:r>
                        <a:rPr lang="en-TW" sz="2000" dirty="0"/>
                        <a:t>B</a:t>
                      </a:r>
                    </a:p>
                  </a:txBody>
                  <a:tcPr anchor="ctr"/>
                </a:tc>
                <a:tc>
                  <a:txBody>
                    <a:bodyPr/>
                    <a:lstStyle/>
                    <a:p>
                      <a:pPr algn="ctr"/>
                      <a:r>
                        <a:rPr lang="en-TW" sz="2000" dirty="0"/>
                        <a:t>C</a:t>
                      </a:r>
                    </a:p>
                  </a:txBody>
                  <a:tcPr anchor="ctr"/>
                </a:tc>
                <a:tc>
                  <a:txBody>
                    <a:bodyPr/>
                    <a:lstStyle/>
                    <a:p>
                      <a:pPr algn="ctr"/>
                      <a:r>
                        <a:rPr lang="en-TW" sz="2000" dirty="0"/>
                        <a:t>Output</a:t>
                      </a:r>
                    </a:p>
                  </a:txBody>
                  <a:tcPr anchor="ctr"/>
                </a:tc>
                <a:extLst>
                  <a:ext uri="{0D108BD9-81ED-4DB2-BD59-A6C34878D82A}">
                    <a16:rowId xmlns:a16="http://schemas.microsoft.com/office/drawing/2014/main" val="2963462204"/>
                  </a:ext>
                </a:extLst>
              </a:tr>
              <a:tr h="370840">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0</a:t>
                      </a:r>
                    </a:p>
                  </a:txBody>
                  <a:tcPr anchor="ctr"/>
                </a:tc>
                <a:extLst>
                  <a:ext uri="{0D108BD9-81ED-4DB2-BD59-A6C34878D82A}">
                    <a16:rowId xmlns:a16="http://schemas.microsoft.com/office/drawing/2014/main" val="774373492"/>
                  </a:ext>
                </a:extLst>
              </a:tr>
              <a:tr h="370840">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2057789078"/>
                  </a:ext>
                </a:extLst>
              </a:tr>
              <a:tr h="370840">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0</a:t>
                      </a:r>
                    </a:p>
                  </a:txBody>
                  <a:tcPr anchor="ctr"/>
                </a:tc>
                <a:extLst>
                  <a:ext uri="{0D108BD9-81ED-4DB2-BD59-A6C34878D82A}">
                    <a16:rowId xmlns:a16="http://schemas.microsoft.com/office/drawing/2014/main" val="1145173611"/>
                  </a:ext>
                </a:extLst>
              </a:tr>
              <a:tr h="370840">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0</a:t>
                      </a:r>
                    </a:p>
                  </a:txBody>
                  <a:tcPr anchor="ctr"/>
                </a:tc>
                <a:extLst>
                  <a:ext uri="{0D108BD9-81ED-4DB2-BD59-A6C34878D82A}">
                    <a16:rowId xmlns:a16="http://schemas.microsoft.com/office/drawing/2014/main" val="1979035291"/>
                  </a:ext>
                </a:extLst>
              </a:tr>
              <a:tr h="370840">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0</a:t>
                      </a:r>
                    </a:p>
                  </a:txBody>
                  <a:tcPr anchor="ctr"/>
                </a:tc>
                <a:extLst>
                  <a:ext uri="{0D108BD9-81ED-4DB2-BD59-A6C34878D82A}">
                    <a16:rowId xmlns:a16="http://schemas.microsoft.com/office/drawing/2014/main" val="3329741011"/>
                  </a:ext>
                </a:extLst>
              </a:tr>
              <a:tr h="370840">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4263301978"/>
                  </a:ext>
                </a:extLst>
              </a:tr>
              <a:tr h="370840">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1</a:t>
                      </a:r>
                    </a:p>
                  </a:txBody>
                  <a:tcPr anchor="ctr"/>
                </a:tc>
                <a:extLst>
                  <a:ext uri="{0D108BD9-81ED-4DB2-BD59-A6C34878D82A}">
                    <a16:rowId xmlns:a16="http://schemas.microsoft.com/office/drawing/2014/main" val="1203125121"/>
                  </a:ext>
                </a:extLst>
              </a:tr>
              <a:tr h="370840">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2071753446"/>
                  </a:ext>
                </a:extLst>
              </a:tr>
            </a:tbl>
          </a:graphicData>
        </a:graphic>
      </p:graphicFrame>
    </p:spTree>
    <p:extLst>
      <p:ext uri="{BB962C8B-B14F-4D97-AF65-F5344CB8AC3E}">
        <p14:creationId xmlns:p14="http://schemas.microsoft.com/office/powerpoint/2010/main" val="3875224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88A8-C3D2-794E-9C9F-DDB3BF45397B}"/>
              </a:ext>
            </a:extLst>
          </p:cNvPr>
          <p:cNvSpPr>
            <a:spLocks noGrp="1"/>
          </p:cNvSpPr>
          <p:nvPr>
            <p:ph type="title"/>
          </p:nvPr>
        </p:nvSpPr>
        <p:spPr/>
        <p:txBody>
          <a:bodyPr/>
          <a:lstStyle/>
          <a:p>
            <a:r>
              <a:rPr lang="en-TW" dirty="0"/>
              <a:t>Example 8-3-3</a:t>
            </a:r>
          </a:p>
        </p:txBody>
      </p:sp>
      <p:sp>
        <p:nvSpPr>
          <p:cNvPr id="3" name="Content Placeholder 2">
            <a:extLst>
              <a:ext uri="{FF2B5EF4-FFF2-40B4-BE49-F238E27FC236}">
                <a16:creationId xmlns:a16="http://schemas.microsoft.com/office/drawing/2014/main" id="{0E4281D7-ACFC-6244-AD66-BB79D989F90A}"/>
              </a:ext>
            </a:extLst>
          </p:cNvPr>
          <p:cNvSpPr>
            <a:spLocks noGrp="1"/>
          </p:cNvSpPr>
          <p:nvPr>
            <p:ph idx="1"/>
          </p:nvPr>
        </p:nvSpPr>
        <p:spPr/>
        <p:txBody>
          <a:bodyPr/>
          <a:lstStyle/>
          <a:p>
            <a:pPr marL="0" indent="0">
              <a:buNone/>
            </a:pPr>
            <a:r>
              <a:rPr lang="en-TW" dirty="0"/>
              <a:t>Draw K-map for the truth table below: (For just one orientation)</a:t>
            </a:r>
          </a:p>
          <a:p>
            <a:pPr marL="0" indent="0">
              <a:buNone/>
            </a:pPr>
            <a:endParaRPr lang="en-TW" dirty="0"/>
          </a:p>
        </p:txBody>
      </p:sp>
      <p:graphicFrame>
        <p:nvGraphicFramePr>
          <p:cNvPr id="4" name="Table 4">
            <a:extLst>
              <a:ext uri="{FF2B5EF4-FFF2-40B4-BE49-F238E27FC236}">
                <a16:creationId xmlns:a16="http://schemas.microsoft.com/office/drawing/2014/main" id="{6B8E90BB-6164-084F-B84C-70CC0166794F}"/>
              </a:ext>
            </a:extLst>
          </p:cNvPr>
          <p:cNvGraphicFramePr>
            <a:graphicFrameLocks noGrp="1"/>
          </p:cNvGraphicFramePr>
          <p:nvPr>
            <p:extLst>
              <p:ext uri="{D42A27DB-BD31-4B8C-83A1-F6EECF244321}">
                <p14:modId xmlns:p14="http://schemas.microsoft.com/office/powerpoint/2010/main" val="4010843901"/>
              </p:ext>
            </p:extLst>
          </p:nvPr>
        </p:nvGraphicFramePr>
        <p:xfrm>
          <a:off x="1615302" y="2610803"/>
          <a:ext cx="8961396" cy="3566160"/>
        </p:xfrm>
        <a:graphic>
          <a:graphicData uri="http://schemas.openxmlformats.org/drawingml/2006/table">
            <a:tbl>
              <a:tblPr firstRow="1" bandRow="1">
                <a:tableStyleId>{5C22544A-7EE6-4342-B048-85BDC9FD1C3A}</a:tableStyleId>
              </a:tblPr>
              <a:tblGrid>
                <a:gridCol w="2240349">
                  <a:extLst>
                    <a:ext uri="{9D8B030D-6E8A-4147-A177-3AD203B41FA5}">
                      <a16:colId xmlns:a16="http://schemas.microsoft.com/office/drawing/2014/main" val="327669214"/>
                    </a:ext>
                  </a:extLst>
                </a:gridCol>
                <a:gridCol w="2240349">
                  <a:extLst>
                    <a:ext uri="{9D8B030D-6E8A-4147-A177-3AD203B41FA5}">
                      <a16:colId xmlns:a16="http://schemas.microsoft.com/office/drawing/2014/main" val="2259978483"/>
                    </a:ext>
                  </a:extLst>
                </a:gridCol>
                <a:gridCol w="2240349">
                  <a:extLst>
                    <a:ext uri="{9D8B030D-6E8A-4147-A177-3AD203B41FA5}">
                      <a16:colId xmlns:a16="http://schemas.microsoft.com/office/drawing/2014/main" val="3926185904"/>
                    </a:ext>
                  </a:extLst>
                </a:gridCol>
                <a:gridCol w="2240349">
                  <a:extLst>
                    <a:ext uri="{9D8B030D-6E8A-4147-A177-3AD203B41FA5}">
                      <a16:colId xmlns:a16="http://schemas.microsoft.com/office/drawing/2014/main" val="599779214"/>
                    </a:ext>
                  </a:extLst>
                </a:gridCol>
              </a:tblGrid>
              <a:tr h="370840">
                <a:tc>
                  <a:txBody>
                    <a:bodyPr/>
                    <a:lstStyle/>
                    <a:p>
                      <a:pPr algn="ctr"/>
                      <a:r>
                        <a:rPr lang="en-TW" sz="2000" dirty="0"/>
                        <a:t>A</a:t>
                      </a:r>
                    </a:p>
                  </a:txBody>
                  <a:tcPr anchor="ctr"/>
                </a:tc>
                <a:tc>
                  <a:txBody>
                    <a:bodyPr/>
                    <a:lstStyle/>
                    <a:p>
                      <a:pPr algn="ctr"/>
                      <a:r>
                        <a:rPr lang="en-TW" sz="2000" dirty="0"/>
                        <a:t>B</a:t>
                      </a:r>
                    </a:p>
                  </a:txBody>
                  <a:tcPr anchor="ctr"/>
                </a:tc>
                <a:tc>
                  <a:txBody>
                    <a:bodyPr/>
                    <a:lstStyle/>
                    <a:p>
                      <a:pPr algn="ctr"/>
                      <a:r>
                        <a:rPr lang="en-TW" sz="2000" dirty="0"/>
                        <a:t>C</a:t>
                      </a:r>
                    </a:p>
                  </a:txBody>
                  <a:tcPr anchor="ctr"/>
                </a:tc>
                <a:tc>
                  <a:txBody>
                    <a:bodyPr/>
                    <a:lstStyle/>
                    <a:p>
                      <a:pPr algn="ctr"/>
                      <a:r>
                        <a:rPr lang="en-TW" sz="2000" dirty="0"/>
                        <a:t>Output</a:t>
                      </a:r>
                    </a:p>
                  </a:txBody>
                  <a:tcPr anchor="ctr"/>
                </a:tc>
                <a:extLst>
                  <a:ext uri="{0D108BD9-81ED-4DB2-BD59-A6C34878D82A}">
                    <a16:rowId xmlns:a16="http://schemas.microsoft.com/office/drawing/2014/main" val="2963462204"/>
                  </a:ext>
                </a:extLst>
              </a:tr>
              <a:tr h="370840">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0</a:t>
                      </a:r>
                    </a:p>
                  </a:txBody>
                  <a:tcPr anchor="ctr"/>
                </a:tc>
                <a:extLst>
                  <a:ext uri="{0D108BD9-81ED-4DB2-BD59-A6C34878D82A}">
                    <a16:rowId xmlns:a16="http://schemas.microsoft.com/office/drawing/2014/main" val="774373492"/>
                  </a:ext>
                </a:extLst>
              </a:tr>
              <a:tr h="370840">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0</a:t>
                      </a:r>
                    </a:p>
                  </a:txBody>
                  <a:tcPr anchor="ctr"/>
                </a:tc>
                <a:extLst>
                  <a:ext uri="{0D108BD9-81ED-4DB2-BD59-A6C34878D82A}">
                    <a16:rowId xmlns:a16="http://schemas.microsoft.com/office/drawing/2014/main" val="2057789078"/>
                  </a:ext>
                </a:extLst>
              </a:tr>
              <a:tr h="370840">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1145173611"/>
                  </a:ext>
                </a:extLst>
              </a:tr>
              <a:tr h="370840">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1</a:t>
                      </a:r>
                    </a:p>
                  </a:txBody>
                  <a:tcPr anchor="ctr"/>
                </a:tc>
                <a:extLst>
                  <a:ext uri="{0D108BD9-81ED-4DB2-BD59-A6C34878D82A}">
                    <a16:rowId xmlns:a16="http://schemas.microsoft.com/office/drawing/2014/main" val="1979035291"/>
                  </a:ext>
                </a:extLst>
              </a:tr>
              <a:tr h="370840">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3329741011"/>
                  </a:ext>
                </a:extLst>
              </a:tr>
              <a:tr h="370840">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tc>
                  <a:txBody>
                    <a:bodyPr/>
                    <a:lstStyle/>
                    <a:p>
                      <a:pPr algn="ctr"/>
                      <a:r>
                        <a:rPr lang="en-TW" sz="2000" dirty="0"/>
                        <a:t>1</a:t>
                      </a:r>
                    </a:p>
                  </a:txBody>
                  <a:tcPr anchor="ctr"/>
                </a:tc>
                <a:extLst>
                  <a:ext uri="{0D108BD9-81ED-4DB2-BD59-A6C34878D82A}">
                    <a16:rowId xmlns:a16="http://schemas.microsoft.com/office/drawing/2014/main" val="4263301978"/>
                  </a:ext>
                </a:extLst>
              </a:tr>
              <a:tr h="370840">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0</a:t>
                      </a:r>
                    </a:p>
                  </a:txBody>
                  <a:tcPr anchor="ctr"/>
                </a:tc>
                <a:tc>
                  <a:txBody>
                    <a:bodyPr/>
                    <a:lstStyle/>
                    <a:p>
                      <a:pPr algn="ctr"/>
                      <a:r>
                        <a:rPr lang="en-TW" sz="2000" dirty="0"/>
                        <a:t>1</a:t>
                      </a:r>
                    </a:p>
                  </a:txBody>
                  <a:tcPr anchor="ctr"/>
                </a:tc>
                <a:extLst>
                  <a:ext uri="{0D108BD9-81ED-4DB2-BD59-A6C34878D82A}">
                    <a16:rowId xmlns:a16="http://schemas.microsoft.com/office/drawing/2014/main" val="1203125121"/>
                  </a:ext>
                </a:extLst>
              </a:tr>
              <a:tr h="370840">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1</a:t>
                      </a:r>
                    </a:p>
                  </a:txBody>
                  <a:tcPr anchor="ctr"/>
                </a:tc>
                <a:tc>
                  <a:txBody>
                    <a:bodyPr/>
                    <a:lstStyle/>
                    <a:p>
                      <a:pPr algn="ctr"/>
                      <a:r>
                        <a:rPr lang="en-TW" sz="2000" dirty="0"/>
                        <a:t>0</a:t>
                      </a:r>
                    </a:p>
                  </a:txBody>
                  <a:tcPr anchor="ctr"/>
                </a:tc>
                <a:extLst>
                  <a:ext uri="{0D108BD9-81ED-4DB2-BD59-A6C34878D82A}">
                    <a16:rowId xmlns:a16="http://schemas.microsoft.com/office/drawing/2014/main" val="2071753446"/>
                  </a:ext>
                </a:extLst>
              </a:tr>
            </a:tbl>
          </a:graphicData>
        </a:graphic>
      </p:graphicFrame>
    </p:spTree>
    <p:extLst>
      <p:ext uri="{BB962C8B-B14F-4D97-AF65-F5344CB8AC3E}">
        <p14:creationId xmlns:p14="http://schemas.microsoft.com/office/powerpoint/2010/main" val="2899974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C4D6-C6EF-A547-9F0E-8CAA4B4E451A}"/>
              </a:ext>
            </a:extLst>
          </p:cNvPr>
          <p:cNvSpPr>
            <a:spLocks noGrp="1"/>
          </p:cNvSpPr>
          <p:nvPr>
            <p:ph type="title"/>
          </p:nvPr>
        </p:nvSpPr>
        <p:spPr/>
        <p:txBody>
          <a:bodyPr/>
          <a:lstStyle/>
          <a:p>
            <a:r>
              <a:rPr lang="en-TW" dirty="0"/>
              <a:t>Example 8-3-4</a:t>
            </a:r>
          </a:p>
        </p:txBody>
      </p:sp>
      <p:sp>
        <p:nvSpPr>
          <p:cNvPr id="3" name="Content Placeholder 2">
            <a:extLst>
              <a:ext uri="{FF2B5EF4-FFF2-40B4-BE49-F238E27FC236}">
                <a16:creationId xmlns:a16="http://schemas.microsoft.com/office/drawing/2014/main" id="{3213DC5D-C7B5-C546-8C80-6F754B5CD9D0}"/>
              </a:ext>
            </a:extLst>
          </p:cNvPr>
          <p:cNvSpPr>
            <a:spLocks noGrp="1"/>
          </p:cNvSpPr>
          <p:nvPr>
            <p:ph idx="1"/>
          </p:nvPr>
        </p:nvSpPr>
        <p:spPr/>
        <p:txBody>
          <a:bodyPr/>
          <a:lstStyle/>
          <a:p>
            <a:pPr marL="0" indent="0">
              <a:buNone/>
            </a:pPr>
            <a:r>
              <a:rPr lang="en-TW" dirty="0"/>
              <a:t>Change the following Kmap to its boolean expression:</a:t>
            </a:r>
          </a:p>
        </p:txBody>
      </p:sp>
      <p:pic>
        <p:nvPicPr>
          <p:cNvPr id="7" name="Picture 6" descr="A picture containing text, crossword puzzle&#10;&#10;Description automatically generated">
            <a:extLst>
              <a:ext uri="{FF2B5EF4-FFF2-40B4-BE49-F238E27FC236}">
                <a16:creationId xmlns:a16="http://schemas.microsoft.com/office/drawing/2014/main" id="{F9F63651-D7FF-B842-930A-3F70D1938F24}"/>
              </a:ext>
            </a:extLst>
          </p:cNvPr>
          <p:cNvPicPr>
            <a:picLocks noChangeAspect="1"/>
          </p:cNvPicPr>
          <p:nvPr/>
        </p:nvPicPr>
        <p:blipFill>
          <a:blip r:embed="rId2"/>
          <a:stretch>
            <a:fillRect/>
          </a:stretch>
        </p:blipFill>
        <p:spPr>
          <a:xfrm>
            <a:off x="1258330" y="2959894"/>
            <a:ext cx="2819400" cy="2082800"/>
          </a:xfrm>
          <a:prstGeom prst="rect">
            <a:avLst/>
          </a:prstGeom>
        </p:spPr>
      </p:pic>
      <p:pic>
        <p:nvPicPr>
          <p:cNvPr id="9" name="Picture 8" descr="Calendar&#10;&#10;Description automatically generated">
            <a:extLst>
              <a:ext uri="{FF2B5EF4-FFF2-40B4-BE49-F238E27FC236}">
                <a16:creationId xmlns:a16="http://schemas.microsoft.com/office/drawing/2014/main" id="{1E806AC8-8B1E-AC48-B57E-D89A38722E36}"/>
              </a:ext>
            </a:extLst>
          </p:cNvPr>
          <p:cNvPicPr>
            <a:picLocks noChangeAspect="1"/>
          </p:cNvPicPr>
          <p:nvPr/>
        </p:nvPicPr>
        <p:blipFill>
          <a:blip r:embed="rId3"/>
          <a:stretch>
            <a:fillRect/>
          </a:stretch>
        </p:blipFill>
        <p:spPr>
          <a:xfrm>
            <a:off x="4658497" y="3036094"/>
            <a:ext cx="3987800" cy="1930400"/>
          </a:xfrm>
          <a:prstGeom prst="rect">
            <a:avLst/>
          </a:prstGeom>
        </p:spPr>
      </p:pic>
    </p:spTree>
    <p:extLst>
      <p:ext uri="{BB962C8B-B14F-4D97-AF65-F5344CB8AC3E}">
        <p14:creationId xmlns:p14="http://schemas.microsoft.com/office/powerpoint/2010/main" val="25338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1946-5ECB-354E-B614-25983F109A87}"/>
              </a:ext>
            </a:extLst>
          </p:cNvPr>
          <p:cNvSpPr>
            <a:spLocks noGrp="1"/>
          </p:cNvSpPr>
          <p:nvPr>
            <p:ph type="title"/>
          </p:nvPr>
        </p:nvSpPr>
        <p:spPr/>
        <p:txBody>
          <a:bodyPr/>
          <a:lstStyle/>
          <a:p>
            <a:r>
              <a:rPr lang="en-TW" dirty="0"/>
              <a:t>Example 8-3-5</a:t>
            </a:r>
          </a:p>
        </p:txBody>
      </p:sp>
      <p:sp>
        <p:nvSpPr>
          <p:cNvPr id="3" name="Content Placeholder 2">
            <a:extLst>
              <a:ext uri="{FF2B5EF4-FFF2-40B4-BE49-F238E27FC236}">
                <a16:creationId xmlns:a16="http://schemas.microsoft.com/office/drawing/2014/main" id="{C6830662-88A1-954E-8833-95515A871DDC}"/>
              </a:ext>
            </a:extLst>
          </p:cNvPr>
          <p:cNvSpPr>
            <a:spLocks noGrp="1"/>
          </p:cNvSpPr>
          <p:nvPr>
            <p:ph idx="1"/>
          </p:nvPr>
        </p:nvSpPr>
        <p:spPr/>
        <p:txBody>
          <a:bodyPr/>
          <a:lstStyle/>
          <a:p>
            <a:pPr marL="0" indent="0">
              <a:buNone/>
            </a:pPr>
            <a:r>
              <a:rPr lang="en-TW" dirty="0"/>
              <a:t>Change the following Kmap to its boolean expression:</a:t>
            </a:r>
          </a:p>
        </p:txBody>
      </p:sp>
      <p:pic>
        <p:nvPicPr>
          <p:cNvPr id="5" name="Picture 4" descr="A picture containing text, crossword puzzle&#10;&#10;Description automatically generated">
            <a:extLst>
              <a:ext uri="{FF2B5EF4-FFF2-40B4-BE49-F238E27FC236}">
                <a16:creationId xmlns:a16="http://schemas.microsoft.com/office/drawing/2014/main" id="{E654F095-9D42-3846-994C-C5DFE837519A}"/>
              </a:ext>
            </a:extLst>
          </p:cNvPr>
          <p:cNvPicPr>
            <a:picLocks noChangeAspect="1"/>
          </p:cNvPicPr>
          <p:nvPr/>
        </p:nvPicPr>
        <p:blipFill>
          <a:blip r:embed="rId2"/>
          <a:stretch>
            <a:fillRect/>
          </a:stretch>
        </p:blipFill>
        <p:spPr>
          <a:xfrm>
            <a:off x="838200" y="3094896"/>
            <a:ext cx="3000510" cy="2214434"/>
          </a:xfrm>
          <a:prstGeom prst="rect">
            <a:avLst/>
          </a:prstGeom>
        </p:spPr>
      </p:pic>
      <p:pic>
        <p:nvPicPr>
          <p:cNvPr id="7" name="Picture 6" descr="A picture containing text, crossword puzzle&#10;&#10;Description automatically generated">
            <a:extLst>
              <a:ext uri="{FF2B5EF4-FFF2-40B4-BE49-F238E27FC236}">
                <a16:creationId xmlns:a16="http://schemas.microsoft.com/office/drawing/2014/main" id="{0038E622-1BA8-7F48-B18D-6AEA83700D31}"/>
              </a:ext>
            </a:extLst>
          </p:cNvPr>
          <p:cNvPicPr>
            <a:picLocks noChangeAspect="1"/>
          </p:cNvPicPr>
          <p:nvPr/>
        </p:nvPicPr>
        <p:blipFill>
          <a:blip r:embed="rId3"/>
          <a:stretch>
            <a:fillRect/>
          </a:stretch>
        </p:blipFill>
        <p:spPr>
          <a:xfrm>
            <a:off x="4466852" y="3094896"/>
            <a:ext cx="3046056" cy="2214434"/>
          </a:xfrm>
          <a:prstGeom prst="rect">
            <a:avLst/>
          </a:prstGeom>
        </p:spPr>
      </p:pic>
      <p:pic>
        <p:nvPicPr>
          <p:cNvPr id="9" name="Picture 8" descr="A picture containing text, crossword puzzle&#10;&#10;Description automatically generated">
            <a:extLst>
              <a:ext uri="{FF2B5EF4-FFF2-40B4-BE49-F238E27FC236}">
                <a16:creationId xmlns:a16="http://schemas.microsoft.com/office/drawing/2014/main" id="{A183D37E-4A06-6C48-BD21-396F1043AAB4}"/>
              </a:ext>
            </a:extLst>
          </p:cNvPr>
          <p:cNvPicPr>
            <a:picLocks noChangeAspect="1"/>
          </p:cNvPicPr>
          <p:nvPr/>
        </p:nvPicPr>
        <p:blipFill>
          <a:blip r:embed="rId4"/>
          <a:stretch>
            <a:fillRect/>
          </a:stretch>
        </p:blipFill>
        <p:spPr>
          <a:xfrm>
            <a:off x="8241888" y="3094896"/>
            <a:ext cx="3111912" cy="2214433"/>
          </a:xfrm>
          <a:prstGeom prst="rect">
            <a:avLst/>
          </a:prstGeom>
        </p:spPr>
      </p:pic>
    </p:spTree>
    <p:extLst>
      <p:ext uri="{BB962C8B-B14F-4D97-AF65-F5344CB8AC3E}">
        <p14:creationId xmlns:p14="http://schemas.microsoft.com/office/powerpoint/2010/main" val="98902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7B3B-8DA7-E843-884B-2EC93B1B70C2}"/>
              </a:ext>
            </a:extLst>
          </p:cNvPr>
          <p:cNvSpPr>
            <a:spLocks noGrp="1"/>
          </p:cNvSpPr>
          <p:nvPr>
            <p:ph type="title"/>
          </p:nvPr>
        </p:nvSpPr>
        <p:spPr/>
        <p:txBody>
          <a:bodyPr/>
          <a:lstStyle/>
          <a:p>
            <a:r>
              <a:rPr lang="en-TW" dirty="0"/>
              <a:t>Boolean Algebra</a:t>
            </a:r>
          </a:p>
        </p:txBody>
      </p:sp>
      <p:sp>
        <p:nvSpPr>
          <p:cNvPr id="3" name="Content Placeholder 2">
            <a:extLst>
              <a:ext uri="{FF2B5EF4-FFF2-40B4-BE49-F238E27FC236}">
                <a16:creationId xmlns:a16="http://schemas.microsoft.com/office/drawing/2014/main" id="{C87BBD80-5519-324B-B335-BD50B11E6195}"/>
              </a:ext>
            </a:extLst>
          </p:cNvPr>
          <p:cNvSpPr>
            <a:spLocks noGrp="1"/>
          </p:cNvSpPr>
          <p:nvPr>
            <p:ph idx="1"/>
          </p:nvPr>
        </p:nvSpPr>
        <p:spPr>
          <a:xfrm>
            <a:off x="838200" y="1825625"/>
            <a:ext cx="7737389" cy="4351338"/>
          </a:xfrm>
        </p:spPr>
        <p:txBody>
          <a:bodyPr>
            <a:normAutofit fontScale="85000" lnSpcReduction="10000"/>
          </a:bodyPr>
          <a:lstStyle/>
          <a:p>
            <a:pPr marL="0" indent="0">
              <a:buNone/>
            </a:pPr>
            <a:r>
              <a:rPr lang="en-US" dirty="0"/>
              <a:t>Claude Elwood Shannon (1916 – 2001) was an American mathematician, electrical engineer, and cryptographer known as "the father of information theory". Shannon founded information theory with a landmark paper, "A Mathematical Theory of Communication", which he published in 1948.</a:t>
            </a:r>
          </a:p>
          <a:p>
            <a:pPr marL="0" indent="0">
              <a:buNone/>
            </a:pPr>
            <a:r>
              <a:rPr lang="en-US" dirty="0"/>
              <a:t>He also founded digital circuit design theory in 1937, when—as a 21-year-old master's degree student at the Massachusetts Institute of Technology (MIT)—he wrote his thesis demonstrating that electrical applications of Boolean algebra could construct any logical numerical relationship. Shannon contributed to the field of cryptanalysis for national defense during World War II, including his fundamental work on codebreaking and secure telecommunications.</a:t>
            </a:r>
            <a:endParaRPr lang="en-TW" dirty="0"/>
          </a:p>
        </p:txBody>
      </p:sp>
      <p:pic>
        <p:nvPicPr>
          <p:cNvPr id="5" name="Picture 4" descr="A person in a suit&#10;&#10;Description automatically generated with medium confidence">
            <a:extLst>
              <a:ext uri="{FF2B5EF4-FFF2-40B4-BE49-F238E27FC236}">
                <a16:creationId xmlns:a16="http://schemas.microsoft.com/office/drawing/2014/main" id="{2547F2E1-56DD-B24E-861E-278FCB850FAD}"/>
              </a:ext>
            </a:extLst>
          </p:cNvPr>
          <p:cNvPicPr>
            <a:picLocks noChangeAspect="1"/>
          </p:cNvPicPr>
          <p:nvPr/>
        </p:nvPicPr>
        <p:blipFill>
          <a:blip r:embed="rId2"/>
          <a:stretch>
            <a:fillRect/>
          </a:stretch>
        </p:blipFill>
        <p:spPr>
          <a:xfrm>
            <a:off x="8888016" y="2063578"/>
            <a:ext cx="2465784" cy="3472935"/>
          </a:xfrm>
          <a:prstGeom prst="rect">
            <a:avLst/>
          </a:prstGeom>
        </p:spPr>
      </p:pic>
    </p:spTree>
    <p:extLst>
      <p:ext uri="{BB962C8B-B14F-4D97-AF65-F5344CB8AC3E}">
        <p14:creationId xmlns:p14="http://schemas.microsoft.com/office/powerpoint/2010/main" val="5401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9FA7-C85C-CE49-9DA7-92885FAB0E4D}"/>
              </a:ext>
            </a:extLst>
          </p:cNvPr>
          <p:cNvSpPr>
            <a:spLocks noGrp="1"/>
          </p:cNvSpPr>
          <p:nvPr>
            <p:ph type="title"/>
          </p:nvPr>
        </p:nvSpPr>
        <p:spPr/>
        <p:txBody>
          <a:bodyPr/>
          <a:lstStyle/>
          <a:p>
            <a:r>
              <a:rPr lang="en-TW" dirty="0"/>
              <a:t>Definition of Boolean Algebra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63634-9F05-C944-BECB-0355FF07F37B}"/>
                  </a:ext>
                </a:extLst>
              </p:cNvPr>
              <p:cNvSpPr>
                <a:spLocks noGrp="1"/>
              </p:cNvSpPr>
              <p:nvPr>
                <p:ph idx="1"/>
              </p:nvPr>
            </p:nvSpPr>
            <p:spPr>
              <a:xfrm>
                <a:off x="838200" y="1825625"/>
                <a:ext cx="10515600" cy="5316580"/>
              </a:xfrm>
            </p:spPr>
            <p:txBody>
              <a:bodyPr>
                <a:normAutofit/>
              </a:bodyPr>
              <a:lstStyle/>
              <a:p>
                <a:pPr marL="0" indent="0">
                  <a:buNone/>
                </a:pPr>
                <a:r>
                  <a:rPr lang="en-TW" dirty="0"/>
                  <a:t>A boolean algebra is a set B on which are defined 2 binary operations + and </a:t>
                </a:r>
                <a:r>
                  <a:rPr lang="en-US" altLang="zh-TW" dirty="0"/>
                  <a:t>· , and one unary operation ‘ and in which there are 2 distinct elements 0 and 1, such that the following properties hold for all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𝑧</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𝐵</m:t>
                    </m:r>
                  </m:oMath>
                </a14:m>
                <a:r>
                  <a:rPr lang="en-US" altLang="zh-TW" dirty="0"/>
                  <a:t>:</a:t>
                </a:r>
              </a:p>
              <a:p>
                <a:pPr marL="514350" indent="-514350">
                  <a:buAutoNum type="arabicPeriod"/>
                </a:pP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𝑦</m:t>
                    </m:r>
                    <m:r>
                      <a:rPr lang="en-US" altLang="zh-TW" b="0" i="1" smtClean="0">
                        <a:latin typeface="Cambria Math" panose="02040503050406030204" pitchFamily="18" charset="0"/>
                      </a:rPr>
                      <m:t>=</m:t>
                    </m:r>
                    <m:r>
                      <a:rPr lang="en-US" altLang="zh-TW" i="1">
                        <a:latin typeface="Cambria Math" panose="02040503050406030204" pitchFamily="18" charset="0"/>
                      </a:rPr>
                      <m:t>𝑦</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𝑥</m:t>
                    </m:r>
                  </m:oMath>
                </a14:m>
                <a:r>
                  <a:rPr lang="en-US" altLang="zh-TW" dirty="0"/>
                  <a:t>  (commutative properties)</a:t>
                </a:r>
              </a:p>
              <a:p>
                <a:pPr marL="514350" indent="-514350">
                  <a:buAutoNum type="arabicPeriod"/>
                </a:pPr>
                <a14:m>
                  <m:oMath xmlns:m="http://schemas.openxmlformats.org/officeDocument/2006/math">
                    <m:d>
                      <m:dPr>
                        <m:ctrlPr>
                          <a:rPr lang="en-US" altLang="zh-TW" b="0" i="1" smtClean="0">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𝑧</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𝑧</m:t>
                        </m:r>
                      </m:e>
                    </m:d>
                    <m:r>
                      <a:rPr lang="en-US" altLang="zh-TW" b="0" i="1" smtClean="0">
                        <a:latin typeface="Cambria Math" panose="02040503050406030204" pitchFamily="18" charset="0"/>
                      </a:rPr>
                      <m:t>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𝑦</m:t>
                        </m:r>
                      </m:e>
                    </m:d>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𝑧</m:t>
                    </m:r>
                    <m:r>
                      <a:rPr lang="en-US" altLang="zh-TW" b="0" i="1" smtClean="0">
                        <a:latin typeface="Cambria Math" panose="02040503050406030204" pitchFamily="18" charset="0"/>
                      </a:rPr>
                      <m:t>=</m:t>
                    </m:r>
                    <m:r>
                      <a:rPr lang="en-US" altLang="zh-TW" i="1">
                        <a:latin typeface="Cambria Math" panose="02040503050406030204" pitchFamily="18" charset="0"/>
                      </a:rPr>
                      <m:t>𝑥</m:t>
                    </m:r>
                    <m:r>
                      <m:rPr>
                        <m:nor/>
                      </m:rPr>
                      <a:rPr lang="en-US" altLang="zh-TW">
                        <a:latin typeface="Cambria Math" panose="02040503050406030204" pitchFamily="18" charset="0"/>
                      </a:rPr>
                      <m:t> </m:t>
                    </m:r>
                    <m:r>
                      <m:rPr>
                        <m:nor/>
                      </m:rPr>
                      <a:rPr lang="en-US" altLang="zh-TW" dirty="0"/>
                      <m:t>·</m:t>
                    </m:r>
                    <m:r>
                      <m:rPr>
                        <m:nor/>
                      </m:rPr>
                      <a:rPr lang="en-US" altLang="zh-TW" b="0" i="0" dirty="0" smtClean="0"/>
                      <m:t> </m:t>
                    </m:r>
                    <m:r>
                      <a:rPr lang="en-US" altLang="zh-TW" b="0" i="1" dirty="0" smtClean="0">
                        <a:latin typeface="Cambria Math" panose="02040503050406030204" pitchFamily="18" charset="0"/>
                      </a:rPr>
                      <m:t>(</m:t>
                    </m:r>
                    <m:r>
                      <a:rPr lang="en-US" altLang="zh-TW" i="1">
                        <a:latin typeface="Cambria Math" panose="02040503050406030204" pitchFamily="18" charset="0"/>
                      </a:rPr>
                      <m:t>𝑦</m:t>
                    </m:r>
                    <m:r>
                      <m:rPr>
                        <m:nor/>
                      </m:rPr>
                      <a:rPr lang="en-US" altLang="zh-TW" b="0" i="0" smtClean="0">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𝑧</m:t>
                    </m:r>
                    <m:r>
                      <a:rPr lang="en-US" altLang="zh-TW" b="0" i="1" smtClean="0">
                        <a:latin typeface="Cambria Math" panose="02040503050406030204" pitchFamily="18" charset="0"/>
                      </a:rPr>
                      <m:t>)</m:t>
                    </m:r>
                  </m:oMath>
                </a14:m>
                <a:r>
                  <a:rPr lang="en-US" altLang="zh-TW" dirty="0"/>
                  <a:t>  (associative properties)</a:t>
                </a:r>
              </a:p>
              <a:p>
                <a:pPr marL="514350" indent="-514350">
                  <a:buAutoNum type="arabicPeriod"/>
                </a:pP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d>
                      <m:dPr>
                        <m:ctrlPr>
                          <a:rPr lang="en-US" altLang="zh-TW" i="1" dirty="0">
                            <a:latin typeface="Cambria Math" panose="02040503050406030204" pitchFamily="18" charset="0"/>
                          </a:rPr>
                        </m:ctrlPr>
                      </m:dPr>
                      <m:e>
                        <m:r>
                          <a:rPr lang="en-US" altLang="zh-TW" i="1">
                            <a:latin typeface="Cambria Math" panose="02040503050406030204" pitchFamily="18" charset="0"/>
                          </a:rPr>
                          <m:t>𝑦</m:t>
                        </m:r>
                        <m:r>
                          <m:rPr>
                            <m:nor/>
                          </m:rPr>
                          <a:rPr lang="en-US" altLang="zh-TW">
                            <a:latin typeface="Cambria Math" panose="02040503050406030204" pitchFamily="18" charset="0"/>
                          </a:rPr>
                          <m:t> </m:t>
                        </m:r>
                        <m:r>
                          <m:rPr>
                            <m:nor/>
                          </m:rPr>
                          <a:rPr lang="en-US" altLang="zh-TW" dirty="0"/>
                          <m:t>·</m:t>
                        </m:r>
                        <m:r>
                          <a:rPr lang="en-US" altLang="zh-TW" i="1" dirty="0">
                            <a:latin typeface="Cambria Math" panose="02040503050406030204" pitchFamily="18" charset="0"/>
                          </a:rPr>
                          <m:t> </m:t>
                        </m:r>
                        <m:r>
                          <a:rPr lang="en-US" altLang="zh-TW" i="1">
                            <a:latin typeface="Cambria Math" panose="02040503050406030204" pitchFamily="18" charset="0"/>
                          </a:rPr>
                          <m:t>𝑧</m:t>
                        </m:r>
                      </m:e>
                    </m:d>
                    <m:r>
                      <a:rPr lang="en-US" altLang="zh-TW" b="0" i="1" smtClean="0">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m:rPr>
                            <m:nor/>
                          </m:rPr>
                          <a:rPr lang="en-US" altLang="zh-TW" b="0" i="0" smtClean="0">
                            <a:latin typeface="Cambria Math" panose="02040503050406030204" pitchFamily="18" charset="0"/>
                          </a:rPr>
                          <m:t> </m:t>
                        </m:r>
                        <m:r>
                          <a:rPr lang="en-US" altLang="zh-TW" b="0" i="1" smtClean="0">
                            <a:latin typeface="Cambria Math" panose="02040503050406030204" pitchFamily="18" charset="0"/>
                          </a:rPr>
                          <m:t>+ </m:t>
                        </m:r>
                        <m:r>
                          <a:rPr lang="en-US" altLang="zh-TW" i="1">
                            <a:latin typeface="Cambria Math" panose="02040503050406030204" pitchFamily="18" charset="0"/>
                          </a:rPr>
                          <m:t>𝑦</m:t>
                        </m:r>
                      </m:e>
                    </m:d>
                    <m:r>
                      <m:rPr>
                        <m:nor/>
                      </m:rPr>
                      <a:rPr lang="en-US" altLang="zh-TW" b="0" i="0" smtClean="0">
                        <a:latin typeface="Cambria Math" panose="02040503050406030204" pitchFamily="18" charset="0"/>
                      </a:rPr>
                      <m:t> </m:t>
                    </m:r>
                    <m:r>
                      <m:rPr>
                        <m:nor/>
                      </m:rPr>
                      <a:rPr lang="en-US" altLang="zh-TW" dirty="0"/>
                      <m:t>·</m:t>
                    </m:r>
                    <m:r>
                      <m:rPr>
                        <m:nor/>
                      </m:rPr>
                      <a:rPr lang="en-US" altLang="zh-TW" b="0" i="0" dirty="0" smtClean="0"/>
                      <m:t> </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m:rPr>
                            <m:nor/>
                          </m:rPr>
                          <a:rPr lang="en-US" altLang="zh-TW">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𝑧</m:t>
                        </m:r>
                      </m:e>
                    </m:d>
                    <m:r>
                      <a:rPr lang="en-US" altLang="zh-TW" b="0" i="1" smtClean="0">
                        <a:latin typeface="Cambria Math" panose="02040503050406030204" pitchFamily="18" charset="0"/>
                      </a:rPr>
                      <m:t> </m:t>
                    </m:r>
                    <m:r>
                      <m:rPr>
                        <m:nor/>
                      </m:rPr>
                      <a:rPr lang="en-US" altLang="zh-TW" b="0" i="0" smtClean="0">
                        <a:latin typeface="Cambria Math" panose="02040503050406030204" pitchFamily="18" charset="0"/>
                      </a:rPr>
                      <m:t>and</m:t>
                    </m:r>
                    <m:r>
                      <a:rPr lang="en-US" altLang="zh-TW" i="1">
                        <a:latin typeface="Cambria Math" panose="02040503050406030204" pitchFamily="18" charset="0"/>
                      </a:rPr>
                      <m:t>𝑥</m:t>
                    </m:r>
                    <m:r>
                      <a:rPr lang="en-US" altLang="zh-TW" b="0" i="1"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d>
                      <m:dPr>
                        <m:ctrlPr>
                          <a:rPr lang="en-US" altLang="zh-TW" i="1" dirty="0">
                            <a:latin typeface="Cambria Math" panose="02040503050406030204" pitchFamily="18" charset="0"/>
                          </a:rPr>
                        </m:ctrlPr>
                      </m:dPr>
                      <m:e>
                        <m:r>
                          <a:rPr lang="en-US" altLang="zh-TW" i="1">
                            <a:latin typeface="Cambria Math" panose="02040503050406030204" pitchFamily="18" charset="0"/>
                          </a:rPr>
                          <m:t>𝑦</m:t>
                        </m:r>
                        <m:r>
                          <a:rPr lang="en-US" altLang="zh-TW" b="0" i="1" smtClean="0">
                            <a:latin typeface="Cambria Math" panose="02040503050406030204" pitchFamily="18" charset="0"/>
                          </a:rPr>
                          <m:t>+</m:t>
                        </m:r>
                        <m:r>
                          <a:rPr lang="en-US" altLang="zh-TW" i="1">
                            <a:latin typeface="Cambria Math" panose="02040503050406030204" pitchFamily="18" charset="0"/>
                          </a:rPr>
                          <m:t>𝑧</m:t>
                        </m:r>
                      </m:e>
                    </m:d>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𝑦</m:t>
                        </m:r>
                      </m:e>
                    </m:d>
                    <m:r>
                      <m:rPr>
                        <m:nor/>
                      </m:rPr>
                      <a:rPr lang="en-US" altLang="zh-TW">
                        <a:latin typeface="Cambria Math" panose="02040503050406030204" pitchFamily="18" charset="0"/>
                      </a:rPr>
                      <m:t> </m:t>
                    </m:r>
                    <m:r>
                      <m:rPr>
                        <m:nor/>
                      </m:rPr>
                      <a:rPr lang="en-US" altLang="zh-TW" b="0" i="0" smtClean="0">
                        <a:latin typeface="Cambria Math" panose="02040503050406030204" pitchFamily="18" charset="0"/>
                      </a:rPr>
                      <m:t>+</m:t>
                    </m:r>
                    <m:r>
                      <m:rPr>
                        <m:nor/>
                      </m:rPr>
                      <a:rPr lang="en-US" altLang="zh-TW" dirty="0"/>
                      <m:t> </m:t>
                    </m:r>
                    <m:d>
                      <m:dPr>
                        <m:ctrlPr>
                          <a:rPr lang="en-US" altLang="zh-TW" i="1">
                            <a:latin typeface="Cambria Math" panose="02040503050406030204" pitchFamily="18" charset="0"/>
                          </a:rPr>
                        </m:ctrlPr>
                      </m:dPr>
                      <m:e>
                        <m:r>
                          <a:rPr lang="en-US" altLang="zh-TW" i="1">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i="1">
                            <a:latin typeface="Cambria Math" panose="02040503050406030204" pitchFamily="18" charset="0"/>
                          </a:rPr>
                          <m:t>𝑧</m:t>
                        </m:r>
                      </m:e>
                    </m:d>
                  </m:oMath>
                </a14:m>
                <a:r>
                  <a:rPr lang="en-US" altLang="zh-TW" dirty="0"/>
                  <a:t> (distributive properties)</a:t>
                </a:r>
              </a:p>
            </p:txBody>
          </p:sp>
        </mc:Choice>
        <mc:Fallback xmlns="">
          <p:sp>
            <p:nvSpPr>
              <p:cNvPr id="3" name="Content Placeholder 2">
                <a:extLst>
                  <a:ext uri="{FF2B5EF4-FFF2-40B4-BE49-F238E27FC236}">
                    <a16:creationId xmlns:a16="http://schemas.microsoft.com/office/drawing/2014/main" id="{68F63634-9F05-C944-BECB-0355FF07F37B}"/>
                  </a:ext>
                </a:extLst>
              </p:cNvPr>
              <p:cNvSpPr>
                <a:spLocks noGrp="1" noRot="1" noChangeAspect="1" noMove="1" noResize="1" noEditPoints="1" noAdjustHandles="1" noChangeArrowheads="1" noChangeShapeType="1" noTextEdit="1"/>
              </p:cNvSpPr>
              <p:nvPr>
                <p:ph idx="1"/>
              </p:nvPr>
            </p:nvSpPr>
            <p:spPr>
              <a:xfrm>
                <a:off x="838200" y="1825625"/>
                <a:ext cx="10515600" cy="5316580"/>
              </a:xfrm>
              <a:blipFill>
                <a:blip r:embed="rId2"/>
                <a:stretch>
                  <a:fillRect l="-1206" t="-1905" r="-844"/>
                </a:stretch>
              </a:blipFill>
            </p:spPr>
            <p:txBody>
              <a:bodyPr/>
              <a:lstStyle/>
              <a:p>
                <a:r>
                  <a:rPr lang="en-TW">
                    <a:noFill/>
                  </a:rPr>
                  <a:t> </a:t>
                </a:r>
              </a:p>
            </p:txBody>
          </p:sp>
        </mc:Fallback>
      </mc:AlternateContent>
    </p:spTree>
    <p:extLst>
      <p:ext uri="{BB962C8B-B14F-4D97-AF65-F5344CB8AC3E}">
        <p14:creationId xmlns:p14="http://schemas.microsoft.com/office/powerpoint/2010/main" val="201882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A446-807D-744E-8679-269FAACAC82B}"/>
              </a:ext>
            </a:extLst>
          </p:cNvPr>
          <p:cNvSpPr>
            <a:spLocks noGrp="1"/>
          </p:cNvSpPr>
          <p:nvPr>
            <p:ph type="title"/>
          </p:nvPr>
        </p:nvSpPr>
        <p:spPr/>
        <p:txBody>
          <a:bodyPr/>
          <a:lstStyle/>
          <a:p>
            <a:r>
              <a:rPr lang="en-TW" dirty="0"/>
              <a:t>Definition of Boolean Algebra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3C7D27-1021-5845-8A98-2A99D77EFF1E}"/>
                  </a:ext>
                </a:extLst>
              </p:cNvPr>
              <p:cNvSpPr>
                <a:spLocks noGrp="1"/>
              </p:cNvSpPr>
              <p:nvPr>
                <p:ph idx="1"/>
              </p:nvPr>
            </p:nvSpPr>
            <p:spPr/>
            <p:txBody>
              <a:bodyPr/>
              <a:lstStyle/>
              <a:p>
                <a:pPr marL="514350" indent="-514350">
                  <a:buFont typeface="+mj-lt"/>
                  <a:buAutoNum type="arabicPeriod" startAt="4"/>
                </a:pPr>
                <a14:m>
                  <m:oMath xmlns:m="http://schemas.openxmlformats.org/officeDocument/2006/math">
                    <m:r>
                      <a:rPr lang="en-US" altLang="zh-TW" i="1" smtClean="0">
                        <a:latin typeface="Cambria Math" panose="02040503050406030204" pitchFamily="18" charset="0"/>
                      </a:rPr>
                      <m:t>𝑥</m:t>
                    </m:r>
                    <m:r>
                      <a:rPr lang="en-US" altLang="zh-TW" b="0" i="1" smtClean="0">
                        <a:latin typeface="Cambria Math" panose="02040503050406030204" pitchFamily="18" charset="0"/>
                      </a:rPr>
                      <m:t>+0=</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r>
                      <a:rPr lang="en-US" altLang="zh-TW" b="0" i="1" dirty="0" smtClean="0">
                        <a:latin typeface="Cambria Math" panose="02040503050406030204" pitchFamily="18" charset="0"/>
                      </a:rPr>
                      <m:t> </m:t>
                    </m:r>
                    <m:r>
                      <a:rPr lang="en-US" altLang="zh-TW" b="0" i="1" smtClean="0">
                        <a:latin typeface="Cambria Math" panose="02040503050406030204" pitchFamily="18" charset="0"/>
                      </a:rPr>
                      <m:t>1=</m:t>
                    </m:r>
                    <m:r>
                      <a:rPr lang="en-US" altLang="zh-TW" i="1">
                        <a:latin typeface="Cambria Math" panose="02040503050406030204" pitchFamily="18" charset="0"/>
                      </a:rPr>
                      <m:t>𝑥</m:t>
                    </m:r>
                  </m:oMath>
                </a14:m>
                <a:r>
                  <a:rPr lang="en-US" dirty="0"/>
                  <a:t> </a:t>
                </a:r>
                <a:r>
                  <a:rPr lang="en-TW" dirty="0"/>
                  <a:t>(identity properties)</a:t>
                </a:r>
              </a:p>
              <a:p>
                <a:pPr marL="514350" indent="-514350">
                  <a:buFont typeface="+mj-lt"/>
                  <a:buAutoNum type="arabicPeriod" startAt="4"/>
                </a:pPr>
                <a14:m>
                  <m:oMath xmlns:m="http://schemas.openxmlformats.org/officeDocument/2006/math">
                    <m:r>
                      <a:rPr lang="en-US" altLang="zh-TW" i="1">
                        <a:latin typeface="Cambria Math" panose="02040503050406030204" pitchFamily="18" charset="0"/>
                      </a:rPr>
                      <m:t>𝑥</m:t>
                    </m:r>
                    <m:r>
                      <a:rPr lang="en-US" altLang="zh-TW" b="0" i="0"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=1 </m:t>
                    </m:r>
                    <m:r>
                      <a:rPr lang="en-US" altLang="zh-TW" b="0" i="1" smtClean="0">
                        <a:latin typeface="Cambria Math" panose="02040503050406030204" pitchFamily="18" charset="0"/>
                      </a:rPr>
                      <m:t>𝑎𝑛𝑑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m:rPr>
                        <m:nor/>
                      </m:rPr>
                      <a:rPr lang="en-US" altLang="zh-TW" b="0" i="0" smtClean="0">
                        <a:latin typeface="Cambria Math" panose="02040503050406030204" pitchFamily="18" charset="0"/>
                      </a:rPr>
                      <m:t> </m:t>
                    </m:r>
                    <m:r>
                      <m:rPr>
                        <m:nor/>
                      </m:rPr>
                      <a:rPr lang="en-US" altLang="zh-TW" dirty="0"/>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 </m:t>
                        </m:r>
                        <m:r>
                          <a:rPr lang="en-US" altLang="zh-TW" i="1">
                            <a:latin typeface="Cambria Math" panose="02040503050406030204" pitchFamily="18" charset="0"/>
                          </a:rPr>
                          <m:t>𝑥</m:t>
                        </m:r>
                      </m:e>
                      <m:sup>
                        <m:r>
                          <a:rPr lang="en-US" altLang="zh-TW" i="1">
                            <a:latin typeface="Cambria Math" panose="02040503050406030204" pitchFamily="18" charset="0"/>
                          </a:rPr>
                          <m:t>′</m:t>
                        </m:r>
                      </m:sup>
                    </m:sSup>
                    <m:r>
                      <a:rPr lang="en-US" altLang="zh-TW" b="0" i="1" smtClean="0">
                        <a:latin typeface="Cambria Math" panose="02040503050406030204" pitchFamily="18" charset="0"/>
                      </a:rPr>
                      <m:t>=0</m:t>
                    </m:r>
                  </m:oMath>
                </a14:m>
                <a:r>
                  <a:rPr lang="en-TW" dirty="0"/>
                  <a:t> (complement properties)</a:t>
                </a:r>
              </a:p>
              <a:p>
                <a:pPr marL="514350" indent="-514350">
                  <a:buFont typeface="+mj-lt"/>
                  <a:buAutoNum type="arabicPeriod" startAt="4"/>
                </a:pPr>
                <a:endParaRPr lang="en-TW" dirty="0"/>
              </a:p>
              <a:p>
                <a:pPr marL="0" indent="0">
                  <a:buNone/>
                </a:pPr>
                <a:r>
                  <a:rPr lang="en-TW" dirty="0"/>
                  <a:t>A simple way to understand boolean algebra is by</a:t>
                </a:r>
              </a:p>
              <a:p>
                <a:pPr marL="514350" indent="-514350">
                  <a:buAutoNum type="arabicPeriod"/>
                </a:pPr>
                <a:r>
                  <a:rPr lang="en-TW" dirty="0"/>
                  <a:t>Thinking of addition as “or”, and multipcliation as “and”. </a:t>
                </a:r>
              </a:p>
              <a:p>
                <a:pPr marL="514350" indent="-514350">
                  <a:buAutoNum type="arabicPeriod"/>
                </a:pPr>
                <a:r>
                  <a:rPr lang="en-TW" dirty="0"/>
                  <a:t>Thinking of 0 as false, and 1 as true.</a:t>
                </a:r>
              </a:p>
              <a:p>
                <a:pPr marL="0" indent="0">
                  <a:buNone/>
                </a:pPr>
                <a:endParaRPr lang="en-TW" dirty="0"/>
              </a:p>
            </p:txBody>
          </p:sp>
        </mc:Choice>
        <mc:Fallback>
          <p:sp>
            <p:nvSpPr>
              <p:cNvPr id="3" name="Content Placeholder 2">
                <a:extLst>
                  <a:ext uri="{FF2B5EF4-FFF2-40B4-BE49-F238E27FC236}">
                    <a16:creationId xmlns:a16="http://schemas.microsoft.com/office/drawing/2014/main" id="{BE3C7D27-1021-5845-8A98-2A99D77EFF1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5922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36CC-ADF5-184B-A45E-63D9DCB00384}"/>
              </a:ext>
            </a:extLst>
          </p:cNvPr>
          <p:cNvSpPr>
            <a:spLocks noGrp="1"/>
          </p:cNvSpPr>
          <p:nvPr>
            <p:ph type="title"/>
          </p:nvPr>
        </p:nvSpPr>
        <p:spPr/>
        <p:txBody>
          <a:bodyPr/>
          <a:lstStyle/>
          <a:p>
            <a:r>
              <a:rPr lang="en-TW" dirty="0"/>
              <a:t>Example 8-1-1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E40421-7C4D-1549-A8AC-C3ADB30CA33A}"/>
                  </a:ext>
                </a:extLst>
              </p:cNvPr>
              <p:cNvSpPr>
                <a:spLocks noGrp="1"/>
              </p:cNvSpPr>
              <p:nvPr>
                <p:ph idx="1"/>
              </p:nvPr>
            </p:nvSpPr>
            <p:spPr/>
            <p:txBody>
              <a:bodyPr/>
              <a:lstStyle/>
              <a:p>
                <a:pPr marL="0" indent="0">
                  <a:buNone/>
                </a:pPr>
                <a:r>
                  <a:rPr lang="en-TW" dirty="0"/>
                  <a:t>Prove that</a:t>
                </a:r>
              </a:p>
              <a:p>
                <a:pPr marL="0" indent="0">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oMath>
                  </m:oMathPara>
                </a14:m>
                <a:endParaRPr lang="en-TW" dirty="0"/>
              </a:p>
              <a:p>
                <a:pPr marL="0" indent="0">
                  <a:buNone/>
                </a:pPr>
                <a:r>
                  <a:rPr lang="en-TW" dirty="0"/>
                  <a:t>holds in boolean algebra by using the definition.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C1E40421-7C4D-1549-A8AC-C3ADB30CA33A}"/>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630325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28780</TotalTime>
  <Words>3561</Words>
  <Application>Microsoft Office PowerPoint</Application>
  <PresentationFormat>寬螢幕</PresentationFormat>
  <Paragraphs>505</Paragraphs>
  <Slides>59</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59</vt:i4>
      </vt:variant>
    </vt:vector>
  </HeadingPairs>
  <TitlesOfParts>
    <vt:vector size="64" baseType="lpstr">
      <vt:lpstr>Arial</vt:lpstr>
      <vt:lpstr>Calibri</vt:lpstr>
      <vt:lpstr>Calibri Light</vt:lpstr>
      <vt:lpstr>Cambria Math</vt:lpstr>
      <vt:lpstr>Office Theme</vt:lpstr>
      <vt:lpstr>Discrete Math Chapter 8</vt:lpstr>
      <vt:lpstr>Chapter 8 Overview</vt:lpstr>
      <vt:lpstr>Notes of Chapter 8</vt:lpstr>
      <vt:lpstr>8-1 Boolean Algebra Structure</vt:lpstr>
      <vt:lpstr>Boolean Algebra</vt:lpstr>
      <vt:lpstr>Boolean Algebra</vt:lpstr>
      <vt:lpstr>Definition of Boolean Algebra </vt:lpstr>
      <vt:lpstr>Definition of Boolean Algebra </vt:lpstr>
      <vt:lpstr>Example 8-1-1</vt:lpstr>
      <vt:lpstr>Example 8-1-2</vt:lpstr>
      <vt:lpstr>The Uniqueness of the Complement</vt:lpstr>
      <vt:lpstr>The Uniqueness of the Complement</vt:lpstr>
      <vt:lpstr>Proof I</vt:lpstr>
      <vt:lpstr>Proof I</vt:lpstr>
      <vt:lpstr>Example 8-1-3</vt:lpstr>
      <vt:lpstr>Example 8-1-4</vt:lpstr>
      <vt:lpstr>Proof II</vt:lpstr>
      <vt:lpstr>Example 8-1-5</vt:lpstr>
      <vt:lpstr>Example 8-1-6</vt:lpstr>
      <vt:lpstr>Example 8-1-7</vt:lpstr>
      <vt:lpstr>8-2 Logic Networks</vt:lpstr>
      <vt:lpstr>And Gate and Or Gate</vt:lpstr>
      <vt:lpstr>PowerPoint 簡報</vt:lpstr>
      <vt:lpstr>And Gate and Or Gate</vt:lpstr>
      <vt:lpstr>And Gate and Or Gate</vt:lpstr>
      <vt:lpstr>PowerPoint 簡報</vt:lpstr>
      <vt:lpstr>And Gate and Or Gate</vt:lpstr>
      <vt:lpstr>Not Gate</vt:lpstr>
      <vt:lpstr>Example 8-2-1</vt:lpstr>
      <vt:lpstr>Example 8-2-2</vt:lpstr>
      <vt:lpstr>Example 8-2-3</vt:lpstr>
      <vt:lpstr>Example 8-2-4</vt:lpstr>
      <vt:lpstr>Build Boolean Expression</vt:lpstr>
      <vt:lpstr>Build Boolean Expression</vt:lpstr>
      <vt:lpstr>Disjunctive Normal Form</vt:lpstr>
      <vt:lpstr>Disjunctive Normal Form</vt:lpstr>
      <vt:lpstr>Conjuctive Normal Form</vt:lpstr>
      <vt:lpstr>Conjuctive Normal Form</vt:lpstr>
      <vt:lpstr>Conjuctive Normal Form</vt:lpstr>
      <vt:lpstr>Example 8-2-5</vt:lpstr>
      <vt:lpstr>Addition in Binary and Decimal Systems</vt:lpstr>
      <vt:lpstr>Addition in Binary and Decimal Systems</vt:lpstr>
      <vt:lpstr>Logical Circuit of Bits Calculation</vt:lpstr>
      <vt:lpstr>Logical Circuit of Bits Calculation</vt:lpstr>
      <vt:lpstr>Logical Circuit of Bits Calculation</vt:lpstr>
      <vt:lpstr>Logical Circuit of Bits Calculation</vt:lpstr>
      <vt:lpstr>Logical Circuit of Bits Calculation</vt:lpstr>
      <vt:lpstr>Half-Adder</vt:lpstr>
      <vt:lpstr>Full-Adder</vt:lpstr>
      <vt:lpstr>Full-Adder</vt:lpstr>
      <vt:lpstr>8-3 Minimization</vt:lpstr>
      <vt:lpstr>Karnaugh Map</vt:lpstr>
      <vt:lpstr>Karnaugh Map</vt:lpstr>
      <vt:lpstr>Rules of Drawing K-Map</vt:lpstr>
      <vt:lpstr>Example 8-3-1</vt:lpstr>
      <vt:lpstr>Example 8-3-2</vt:lpstr>
      <vt:lpstr>Example 8-3-3</vt:lpstr>
      <vt:lpstr>Example 8-3-4</vt:lpstr>
      <vt:lpstr>Example 8-3-5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302</cp:revision>
  <dcterms:created xsi:type="dcterms:W3CDTF">2021-08-25T07:05:14Z</dcterms:created>
  <dcterms:modified xsi:type="dcterms:W3CDTF">2022-01-05T02:45:18Z</dcterms:modified>
</cp:coreProperties>
</file>